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Helvetica Neue"/>
      <p:regular r:id="rId43"/>
      <p:bold r:id="rId44"/>
      <p:italic r:id="rId45"/>
      <p:boldItalic r:id="rId46"/>
    </p:embeddedFont>
    <p:embeddedFont>
      <p:font typeface="Helvetica Neue Light"/>
      <p:regular r:id="rId47"/>
      <p:bold r:id="rId48"/>
      <p:italic r:id="rId49"/>
      <p:boldItalic r:id="rId50"/>
    </p:embeddedFont>
    <p:embeddedFont>
      <p:font typeface="Adamina"/>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910BC4-2CF3-4A62-8E17-5EBC3307D3E0}">
  <a:tblStyle styleId="{7A910BC4-2CF3-4A62-8E17-5EBC3307D3E0}" styleName="Table_0">
    <a:wholeTb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1C263A"/>
          </a:solidFill>
        </a:fill>
      </a:tcStyle>
    </a:firstCol>
    <a:la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90C1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damina-regular.fntdata"/><Relationship Id="rId50" Type="http://schemas.openxmlformats.org/officeDocument/2006/relationships/font" Target="fonts/HelveticaNeue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e1547e6a2_0_1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6e1547e6a2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2c06323ff_0_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 get to know the staff who will supporting you through this Unit</a:t>
            </a:r>
            <a:endParaRPr/>
          </a:p>
          <a:p>
            <a:pPr indent="-298450" lvl="0" marL="457200" rtl="0" algn="l">
              <a:spcBef>
                <a:spcPts val="0"/>
              </a:spcBef>
              <a:spcAft>
                <a:spcPts val="0"/>
              </a:spcAft>
              <a:buSzPts val="1100"/>
              <a:buChar char="-"/>
            </a:pPr>
            <a:r>
              <a:rPr lang="en"/>
              <a:t>You’ll hear from each of these staff members throughout your team, and feel free to reach out to them as well as your TL for guidance! </a:t>
            </a:r>
            <a:endParaRPr/>
          </a:p>
        </p:txBody>
      </p:sp>
      <p:sp>
        <p:nvSpPr>
          <p:cNvPr id="165" name="Google Shape;165;g82c06323ff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e1547e6a2_0_2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Let’s break down everything you’ll need to do and complete in order to be endorsed. </a:t>
            </a:r>
            <a:endParaRPr/>
          </a:p>
        </p:txBody>
      </p:sp>
      <p:sp>
        <p:nvSpPr>
          <p:cNvPr id="190" name="Google Shape;190;g6e1547e6a2_0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e1547e6a2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 you will be taking technical assessments to gauge your mastery of the content. You will have multiple tries, so don’t be afraid to hop into this! Let’s gauge where your current understanding is, so we know how to best support you going forward. </a:t>
            </a:r>
            <a:endParaRPr/>
          </a:p>
          <a:p>
            <a:pPr indent="-298450" lvl="0" marL="457200" rtl="0" algn="l">
              <a:spcBef>
                <a:spcPts val="0"/>
              </a:spcBef>
              <a:spcAft>
                <a:spcPts val="0"/>
              </a:spcAft>
              <a:buSzPts val="1100"/>
              <a:buChar char="-"/>
            </a:pPr>
            <a:r>
              <a:rPr lang="en"/>
              <a:t>This first week of the Endorsement Unit, you will schedule your technical assessment. Information on how to do that will be in the Endorsement Handbook you are given. </a:t>
            </a:r>
            <a:endParaRPr/>
          </a:p>
        </p:txBody>
      </p:sp>
      <p:sp>
        <p:nvSpPr>
          <p:cNvPr id="197" name="Google Shape;197;g6e1547e6a2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2dfa73e36_4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82dfa73e36_4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2dfa73e36_4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82dfa73e36_4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2dfa73e36_4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82dfa73e36_4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2dfa73e36_4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82dfa73e36_4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52f22056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52f22056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52f220568_2_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752f220568_2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e1547e6a2_0_3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will practice these on Wednesdays with your TL. You can also practice on Pramp.com, or with each other. </a:t>
            </a:r>
            <a:endParaRPr/>
          </a:p>
        </p:txBody>
      </p:sp>
      <p:sp>
        <p:nvSpPr>
          <p:cNvPr id="250" name="Google Shape;250;g6e1547e6a2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e1547e6a2_0_1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6e1547e6a2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e1547e6a2_0_3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will be submitting these items first to your TL for feedback, so you can continue to iterate and improve your artifacts. Once approved by your TL they will move on to coaches for approval. Does not need to be perfect from the get-go, but you need to commit to implementing the feedback in order to get to that final polished artifact. </a:t>
            </a:r>
            <a:endParaRPr/>
          </a:p>
        </p:txBody>
      </p:sp>
      <p:sp>
        <p:nvSpPr>
          <p:cNvPr id="257" name="Google Shape;257;g6e1547e6a2_0_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1547e6a2_0_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KT</a:t>
            </a:r>
            <a:endParaRPr/>
          </a:p>
        </p:txBody>
      </p:sp>
      <p:sp>
        <p:nvSpPr>
          <p:cNvPr id="264" name="Google Shape;264;g6e1547e6a2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e1547e6a2_0_4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6e1547e6a2_0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6bcb10505_0_2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an overview of what your calendar looks like in the Endorsement Unit</a:t>
            </a:r>
            <a:endParaRPr/>
          </a:p>
          <a:p>
            <a:pPr indent="-298450" lvl="0" marL="457200" rtl="0" algn="l">
              <a:spcBef>
                <a:spcPts val="0"/>
              </a:spcBef>
              <a:spcAft>
                <a:spcPts val="0"/>
              </a:spcAft>
              <a:buSzPts val="1100"/>
              <a:buChar char="-"/>
            </a:pPr>
            <a:r>
              <a:rPr lang="en"/>
              <a:t>You’ve got Code Challenges, Technical Development, Careers lessons, Core Track interview prep, and project time</a:t>
            </a:r>
            <a:endParaRPr/>
          </a:p>
          <a:p>
            <a:pPr indent="-298450" lvl="0" marL="457200" rtl="0" algn="l">
              <a:spcBef>
                <a:spcPts val="0"/>
              </a:spcBef>
              <a:spcAft>
                <a:spcPts val="0"/>
              </a:spcAft>
              <a:buSzPts val="1100"/>
              <a:buChar char="-"/>
            </a:pPr>
            <a:r>
              <a:rPr lang="en"/>
              <a:t>Everything you need to get endorsed within 1 Unit’s time (4 weeks)</a:t>
            </a:r>
            <a:endParaRPr/>
          </a:p>
        </p:txBody>
      </p:sp>
      <p:sp>
        <p:nvSpPr>
          <p:cNvPr id="291" name="Google Shape;291;g76bcb10505_0_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2dfa73e36_4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an overview of what your calendar looks like in the Endorsement Unit</a:t>
            </a:r>
            <a:endParaRPr/>
          </a:p>
          <a:p>
            <a:pPr indent="-298450" lvl="0" marL="457200" rtl="0" algn="l">
              <a:spcBef>
                <a:spcPts val="0"/>
              </a:spcBef>
              <a:spcAft>
                <a:spcPts val="0"/>
              </a:spcAft>
              <a:buSzPts val="1100"/>
              <a:buChar char="-"/>
            </a:pPr>
            <a:r>
              <a:rPr lang="en"/>
              <a:t>You’ve got Code Challenges, Technical Development, Careers lessons, Core Track interview prep, and project time</a:t>
            </a:r>
            <a:endParaRPr/>
          </a:p>
          <a:p>
            <a:pPr indent="-298450" lvl="0" marL="457200" rtl="0" algn="l">
              <a:spcBef>
                <a:spcPts val="0"/>
              </a:spcBef>
              <a:spcAft>
                <a:spcPts val="0"/>
              </a:spcAft>
              <a:buSzPts val="1100"/>
              <a:buChar char="-"/>
            </a:pPr>
            <a:r>
              <a:rPr lang="en"/>
              <a:t>Everything you need to get endorsed within 1 Unit’s time (4 weeks)</a:t>
            </a:r>
            <a:endParaRPr/>
          </a:p>
        </p:txBody>
      </p:sp>
      <p:sp>
        <p:nvSpPr>
          <p:cNvPr id="303" name="Google Shape;303;g82dfa73e36_4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e1547e6a2_0_5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guy is gonna be your best friend when it comes to whiteboarding practice</a:t>
            </a:r>
            <a:endParaRPr/>
          </a:p>
        </p:txBody>
      </p:sp>
      <p:sp>
        <p:nvSpPr>
          <p:cNvPr id="315" name="Google Shape;315;g6e1547e6a2_0_5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e1547e6a2_0_12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t>
            </a:r>
            <a:endParaRPr/>
          </a:p>
        </p:txBody>
      </p:sp>
      <p:sp>
        <p:nvSpPr>
          <p:cNvPr id="326" name="Google Shape;326;g6e1547e6a2_0_1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e1547e6a2_0_1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Don’t be scared to take your Endorsement Technical Assessment, they are practice runs before you go out on the job search! </a:t>
            </a:r>
            <a:endParaRPr/>
          </a:p>
          <a:p>
            <a:pPr indent="-298450" lvl="0" marL="457200" rtl="0" algn="l">
              <a:spcBef>
                <a:spcPts val="0"/>
              </a:spcBef>
              <a:spcAft>
                <a:spcPts val="0"/>
              </a:spcAft>
              <a:buSzPts val="1100"/>
              <a:buChar char="-"/>
            </a:pPr>
            <a:r>
              <a:rPr lang="en"/>
              <a:t>It’s so we can help you fill gaps in your knowledge before you hit the real interview </a:t>
            </a:r>
            <a:endParaRPr/>
          </a:p>
          <a:p>
            <a:pPr indent="0" lvl="0" marL="0" rtl="0" algn="l">
              <a:spcBef>
                <a:spcPts val="0"/>
              </a:spcBef>
              <a:spcAft>
                <a:spcPts val="0"/>
              </a:spcAft>
              <a:buNone/>
            </a:pPr>
            <a:r>
              <a:t/>
            </a:r>
            <a:endParaRPr/>
          </a:p>
        </p:txBody>
      </p:sp>
      <p:sp>
        <p:nvSpPr>
          <p:cNvPr id="334" name="Google Shape;334;g6e1547e6a2_0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2dc38d0db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JI</a:t>
            </a:r>
            <a:endParaRPr/>
          </a:p>
          <a:p>
            <a:pPr indent="-298450" lvl="0" marL="457200" rtl="0" algn="l">
              <a:spcBef>
                <a:spcPts val="0"/>
              </a:spcBef>
              <a:spcAft>
                <a:spcPts val="0"/>
              </a:spcAft>
              <a:buSzPts val="1100"/>
              <a:buChar char="-"/>
            </a:pPr>
            <a:r>
              <a:rPr lang="en"/>
              <a:t>Some of you have already completed your endorsement for materials and/or behavioral interviews. If your materials are not checked off yet, you gotta come to Guided Lectures Week 1. Materials can move really quickly after face-time with a member of the Careers team, so use us! </a:t>
            </a:r>
            <a:endParaRPr/>
          </a:p>
          <a:p>
            <a:pPr indent="-298450" lvl="0" marL="457200" rtl="0" algn="l">
              <a:spcBef>
                <a:spcPts val="0"/>
              </a:spcBef>
              <a:spcAft>
                <a:spcPts val="0"/>
              </a:spcAft>
              <a:buSzPts val="1100"/>
              <a:buChar char="-"/>
            </a:pPr>
            <a:r>
              <a:rPr lang="en"/>
              <a:t>If you do not submit any materials after Sprint 1, remember they don’t have to be perfect, but we do need that touch point! We will have to move forward with getting you on a success plan and regular check-ins with one of us. </a:t>
            </a:r>
            <a:endParaRPr/>
          </a:p>
        </p:txBody>
      </p:sp>
      <p:sp>
        <p:nvSpPr>
          <p:cNvPr id="341" name="Google Shape;341;g82dc38d0db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e1547e6a2_0_2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6e1547e6a2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e1547e6a2_0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6e1547e6a2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2dc38d0db_1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82dc38d0db_1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2dc38d0db_1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360" name="Google Shape;360;g82dc38d0db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e1547e6a2_0_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are all here to support you, and get a sugar high off your success like this girl does off of cotton candy</a:t>
            </a:r>
            <a:endParaRPr/>
          </a:p>
        </p:txBody>
      </p:sp>
      <p:sp>
        <p:nvSpPr>
          <p:cNvPr id="369" name="Google Shape;369;g6e1547e6a2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e1547e6a2_0_6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6e1547e6a2_0_6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e1547e6a2_0_1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6e1547e6a2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2c06323ff_0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our survey that our Solutions team sent to students who had recently been in an interview, the following question was asked</a:t>
            </a:r>
            <a:endParaRPr/>
          </a:p>
          <a:p>
            <a:pPr indent="-298450" lvl="0" marL="457200" rtl="0" algn="l">
              <a:spcBef>
                <a:spcPts val="0"/>
              </a:spcBef>
              <a:spcAft>
                <a:spcPts val="0"/>
              </a:spcAft>
              <a:buSzPts val="1100"/>
              <a:buChar char="-"/>
            </a:pPr>
            <a:r>
              <a:rPr lang="en"/>
              <a:t>These are the most up to date results from that survey, and it shows that students were pretty prepared for their interviews after going through the Endorsement Unit and being fully endorsed</a:t>
            </a:r>
            <a:endParaRPr/>
          </a:p>
        </p:txBody>
      </p:sp>
      <p:sp>
        <p:nvSpPr>
          <p:cNvPr id="102" name="Google Shape;102;g82c06323ff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3922d6ec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our survey that our Solutions team sent to students who had recently been in an interview, the following question was asked</a:t>
            </a:r>
            <a:endParaRPr/>
          </a:p>
          <a:p>
            <a:pPr indent="-298450" lvl="0" marL="457200" rtl="0" algn="l">
              <a:spcBef>
                <a:spcPts val="0"/>
              </a:spcBef>
              <a:spcAft>
                <a:spcPts val="0"/>
              </a:spcAft>
              <a:buSzPts val="1100"/>
              <a:buChar char="-"/>
            </a:pPr>
            <a:r>
              <a:rPr lang="en"/>
              <a:t>These are the most up to date results from that survey, and it shows that students were pretty prepared for their interviews after going through the Endorsement Unit and being fully endorsed</a:t>
            </a:r>
            <a:endParaRPr/>
          </a:p>
        </p:txBody>
      </p:sp>
      <p:sp>
        <p:nvSpPr>
          <p:cNvPr id="132" name="Google Shape;132;g73922d6ec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e1547e6a2_0_14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being endorsed you unlock the following resources offered at Lambda</a:t>
            </a:r>
            <a:endParaRPr/>
          </a:p>
        </p:txBody>
      </p:sp>
      <p:sp>
        <p:nvSpPr>
          <p:cNvPr id="137" name="Google Shape;137;g6e1547e6a2_0_1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2dc38d0db_1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Azra just got endorsed and is now eligible to participate in the Match Program! Way to go :) </a:t>
            </a:r>
            <a:endParaRPr/>
          </a:p>
          <a:p>
            <a:pPr indent="0" lvl="0" marL="0" rtl="0" algn="l">
              <a:spcBef>
                <a:spcPts val="0"/>
              </a:spcBef>
              <a:spcAft>
                <a:spcPts val="0"/>
              </a:spcAft>
              <a:buNone/>
            </a:pPr>
            <a:r>
              <a:t/>
            </a:r>
            <a:endParaRPr/>
          </a:p>
        </p:txBody>
      </p:sp>
      <p:sp>
        <p:nvSpPr>
          <p:cNvPr id="153" name="Google Shape;153;g82dc38d0db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e1547e6a2_0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t>
            </a:r>
            <a:endParaRPr/>
          </a:p>
          <a:p>
            <a:pPr indent="-298450" lvl="0" marL="457200" rtl="0" algn="l">
              <a:spcBef>
                <a:spcPts val="0"/>
              </a:spcBef>
              <a:spcAft>
                <a:spcPts val="0"/>
              </a:spcAft>
              <a:buSzPts val="1100"/>
              <a:buChar char="-"/>
            </a:pPr>
            <a:r>
              <a:rPr lang="en"/>
              <a:t>So you wondering what you need to do in order to tweet like Azra? </a:t>
            </a:r>
            <a:endParaRPr/>
          </a:p>
          <a:p>
            <a:pPr indent="-298450" lvl="0" marL="457200" rtl="0" algn="l">
              <a:spcBef>
                <a:spcPts val="0"/>
              </a:spcBef>
              <a:spcAft>
                <a:spcPts val="0"/>
              </a:spcAft>
              <a:buSzPts val="1100"/>
              <a:buChar char="-"/>
            </a:pPr>
            <a:r>
              <a:rPr lang="en"/>
              <a:t>We’ll go over how you get endorsed!</a:t>
            </a:r>
            <a:endParaRPr/>
          </a:p>
        </p:txBody>
      </p:sp>
      <p:sp>
        <p:nvSpPr>
          <p:cNvPr id="159" name="Google Shape;159;g6e1547e6a2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11800" y="744575"/>
            <a:ext cx="63204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2">
  <p:cSld name="SECTION_TITLE_AND_DESCRIPTION_1">
    <p:spTree>
      <p:nvGrpSpPr>
        <p:cNvPr id="48" name="Shape 48"/>
        <p:cNvGrpSpPr/>
        <p:nvPr/>
      </p:nvGrpSpPr>
      <p:grpSpPr>
        <a:xfrm>
          <a:off x="0" y="0"/>
          <a:ext cx="0" cy="0"/>
          <a:chOff x="0" y="0"/>
          <a:chExt cx="0" cy="0"/>
        </a:xfrm>
      </p:grpSpPr>
      <p:sp>
        <p:nvSpPr>
          <p:cNvPr id="49" name="Google Shape;49;p1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1" name="Google Shape;51;p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 name="Google Shape;52;p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3">
  <p:cSld name="SECTION_TITLE_AND_DESCRIPTION_1_1">
    <p:spTree>
      <p:nvGrpSpPr>
        <p:cNvPr id="54" name="Shape 54"/>
        <p:cNvGrpSpPr/>
        <p:nvPr/>
      </p:nvGrpSpPr>
      <p:grpSpPr>
        <a:xfrm>
          <a:off x="0" y="0"/>
          <a:ext cx="0" cy="0"/>
          <a:chOff x="0" y="0"/>
          <a:chExt cx="0" cy="0"/>
        </a:xfrm>
      </p:grpSpPr>
      <p:sp>
        <p:nvSpPr>
          <p:cNvPr id="55" name="Google Shape;55;p12"/>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7" name="Google Shape;57;p1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 name="Google Shape;58;p1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0" name="Shape 60"/>
        <p:cNvGrpSpPr/>
        <p:nvPr/>
      </p:nvGrpSpPr>
      <p:grpSpPr>
        <a:xfrm>
          <a:off x="0" y="0"/>
          <a:ext cx="0" cy="0"/>
          <a:chOff x="0" y="0"/>
          <a:chExt cx="0" cy="0"/>
        </a:xfrm>
      </p:grpSpPr>
      <p:sp>
        <p:nvSpPr>
          <p:cNvPr id="61" name="Google Shape;61;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3" name="Shape 63"/>
        <p:cNvGrpSpPr/>
        <p:nvPr/>
      </p:nvGrpSpPr>
      <p:grpSpPr>
        <a:xfrm>
          <a:off x="0" y="0"/>
          <a:ext cx="0" cy="0"/>
          <a:chOff x="0" y="0"/>
          <a:chExt cx="0" cy="0"/>
        </a:xfrm>
      </p:grpSpPr>
      <p:sp>
        <p:nvSpPr>
          <p:cNvPr id="64" name="Google Shape;64;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 name="Google Shape;65;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bg>
      <p:bgPr>
        <a:solidFill>
          <a:schemeClr val="lt1"/>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lvl1pPr lvl="0" rtl="0" algn="ctr">
              <a:lnSpc>
                <a:spcPct val="100000"/>
              </a:lnSpc>
              <a:spcBef>
                <a:spcPts val="0"/>
              </a:spcBef>
              <a:spcAft>
                <a:spcPts val="0"/>
              </a:spcAft>
              <a:buClr>
                <a:srgbClr val="EC3944"/>
              </a:buClr>
              <a:buSzPts val="700"/>
              <a:buFont typeface="Adamina"/>
              <a:buNone/>
              <a:defRPr>
                <a:latin typeface="Adamina"/>
                <a:ea typeface="Adamina"/>
                <a:cs typeface="Adamina"/>
                <a:sym typeface="Adamina"/>
              </a:defRPr>
            </a:lvl1pPr>
            <a:lvl2pPr lvl="1" rtl="0" algn="ctr">
              <a:lnSpc>
                <a:spcPct val="100000"/>
              </a:lnSpc>
              <a:spcBef>
                <a:spcPts val="0"/>
              </a:spcBef>
              <a:spcAft>
                <a:spcPts val="0"/>
              </a:spcAft>
              <a:buClr>
                <a:srgbClr val="EC3944"/>
              </a:buClr>
              <a:buSzPts val="700"/>
              <a:buNone/>
              <a:defRPr/>
            </a:lvl2pPr>
            <a:lvl3pPr lvl="2" rtl="0" algn="ctr">
              <a:lnSpc>
                <a:spcPct val="100000"/>
              </a:lnSpc>
              <a:spcBef>
                <a:spcPts val="0"/>
              </a:spcBef>
              <a:spcAft>
                <a:spcPts val="0"/>
              </a:spcAft>
              <a:buClr>
                <a:srgbClr val="EC3944"/>
              </a:buClr>
              <a:buSzPts val="700"/>
              <a:buNone/>
              <a:defRPr/>
            </a:lvl3pPr>
            <a:lvl4pPr lvl="3" rtl="0" algn="ctr">
              <a:lnSpc>
                <a:spcPct val="100000"/>
              </a:lnSpc>
              <a:spcBef>
                <a:spcPts val="0"/>
              </a:spcBef>
              <a:spcAft>
                <a:spcPts val="0"/>
              </a:spcAft>
              <a:buClr>
                <a:srgbClr val="EC3944"/>
              </a:buClr>
              <a:buSzPts val="700"/>
              <a:buNone/>
              <a:defRPr/>
            </a:lvl4pPr>
            <a:lvl5pPr lvl="4" rtl="0" algn="ctr">
              <a:lnSpc>
                <a:spcPct val="100000"/>
              </a:lnSpc>
              <a:spcBef>
                <a:spcPts val="0"/>
              </a:spcBef>
              <a:spcAft>
                <a:spcPts val="0"/>
              </a:spcAft>
              <a:buClr>
                <a:srgbClr val="EC3944"/>
              </a:buClr>
              <a:buSzPts val="700"/>
              <a:buNone/>
              <a:defRPr/>
            </a:lvl5pPr>
            <a:lvl6pPr lvl="5" rtl="0" algn="ctr">
              <a:lnSpc>
                <a:spcPct val="100000"/>
              </a:lnSpc>
              <a:spcBef>
                <a:spcPts val="0"/>
              </a:spcBef>
              <a:spcAft>
                <a:spcPts val="0"/>
              </a:spcAft>
              <a:buClr>
                <a:srgbClr val="EC3944"/>
              </a:buClr>
              <a:buSzPts val="700"/>
              <a:buNone/>
              <a:defRPr/>
            </a:lvl6pPr>
            <a:lvl7pPr lvl="6" rtl="0" algn="ctr">
              <a:lnSpc>
                <a:spcPct val="100000"/>
              </a:lnSpc>
              <a:spcBef>
                <a:spcPts val="0"/>
              </a:spcBef>
              <a:spcAft>
                <a:spcPts val="0"/>
              </a:spcAft>
              <a:buClr>
                <a:srgbClr val="EC3944"/>
              </a:buClr>
              <a:buSzPts val="700"/>
              <a:buNone/>
              <a:defRPr/>
            </a:lvl7pPr>
            <a:lvl8pPr lvl="7" rtl="0" algn="ctr">
              <a:lnSpc>
                <a:spcPct val="100000"/>
              </a:lnSpc>
              <a:spcBef>
                <a:spcPts val="0"/>
              </a:spcBef>
              <a:spcAft>
                <a:spcPts val="0"/>
              </a:spcAft>
              <a:buClr>
                <a:srgbClr val="EC3944"/>
              </a:buClr>
              <a:buSzPts val="700"/>
              <a:buNone/>
              <a:defRPr/>
            </a:lvl8pPr>
            <a:lvl9pPr lvl="8" rtl="0" algn="ctr">
              <a:lnSpc>
                <a:spcPct val="100000"/>
              </a:lnSpc>
              <a:spcBef>
                <a:spcPts val="0"/>
              </a:spcBef>
              <a:spcAft>
                <a:spcPts val="0"/>
              </a:spcAft>
              <a:buClr>
                <a:srgbClr val="EC3944"/>
              </a:buClr>
              <a:buSzPts val="700"/>
              <a:buNone/>
              <a:defRPr/>
            </a:lvl9pPr>
          </a:lstStyle>
          <a:p/>
        </p:txBody>
      </p:sp>
      <p:sp>
        <p:nvSpPr>
          <p:cNvPr id="69" name="Google Shape;69;p15"/>
          <p:cNvSpPr txBox="1"/>
          <p:nvPr>
            <p:ph idx="1" type="body"/>
          </p:nvPr>
        </p:nvSpPr>
        <p:spPr>
          <a:xfrm>
            <a:off x="1812726" y="2658814"/>
            <a:ext cx="5518500" cy="7380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C0E13"/>
              </a:buClr>
              <a:buSzPts val="2000"/>
              <a:buFont typeface="Helvetica Neue"/>
              <a:buNone/>
              <a:defRPr sz="2000">
                <a:solidFill>
                  <a:srgbClr val="0C0E13"/>
                </a:solidFill>
                <a:latin typeface="Helvetica Neue"/>
                <a:ea typeface="Helvetica Neue"/>
                <a:cs typeface="Helvetica Neue"/>
                <a:sym typeface="Helvetica Neue"/>
              </a:defRPr>
            </a:lvl1pPr>
            <a:lvl2pPr indent="-228600" lvl="1" marL="914400" rtl="0" algn="ctr">
              <a:lnSpc>
                <a:spcPct val="100000"/>
              </a:lnSpc>
              <a:spcBef>
                <a:spcPts val="0"/>
              </a:spcBef>
              <a:spcAft>
                <a:spcPts val="0"/>
              </a:spcAft>
              <a:buClr>
                <a:srgbClr val="0C0E13"/>
              </a:buClr>
              <a:buSzPts val="2000"/>
              <a:buFont typeface="Helvetica Neue"/>
              <a:buNone/>
              <a:defRPr sz="2000">
                <a:solidFill>
                  <a:srgbClr val="0C0E13"/>
                </a:solidFill>
                <a:latin typeface="Helvetica Neue"/>
                <a:ea typeface="Helvetica Neue"/>
                <a:cs typeface="Helvetica Neue"/>
                <a:sym typeface="Helvetica Neue"/>
              </a:defRPr>
            </a:lvl2pPr>
            <a:lvl3pPr indent="-228600" lvl="2" marL="1371600" rtl="0" algn="ctr">
              <a:lnSpc>
                <a:spcPct val="100000"/>
              </a:lnSpc>
              <a:spcBef>
                <a:spcPts val="0"/>
              </a:spcBef>
              <a:spcAft>
                <a:spcPts val="0"/>
              </a:spcAft>
              <a:buClr>
                <a:srgbClr val="0C0E13"/>
              </a:buClr>
              <a:buSzPts val="2000"/>
              <a:buFont typeface="Helvetica Neue"/>
              <a:buNone/>
              <a:defRPr sz="2000">
                <a:solidFill>
                  <a:srgbClr val="0C0E13"/>
                </a:solidFill>
                <a:latin typeface="Helvetica Neue"/>
                <a:ea typeface="Helvetica Neue"/>
                <a:cs typeface="Helvetica Neue"/>
                <a:sym typeface="Helvetica Neue"/>
              </a:defRPr>
            </a:lvl3pPr>
            <a:lvl4pPr indent="-228600" lvl="3" marL="1828800" rtl="0" algn="ctr">
              <a:lnSpc>
                <a:spcPct val="100000"/>
              </a:lnSpc>
              <a:spcBef>
                <a:spcPts val="0"/>
              </a:spcBef>
              <a:spcAft>
                <a:spcPts val="0"/>
              </a:spcAft>
              <a:buClr>
                <a:srgbClr val="0C0E13"/>
              </a:buClr>
              <a:buSzPts val="2000"/>
              <a:buFont typeface="Helvetica Neue"/>
              <a:buNone/>
              <a:defRPr sz="2000">
                <a:solidFill>
                  <a:srgbClr val="0C0E13"/>
                </a:solidFill>
                <a:latin typeface="Helvetica Neue"/>
                <a:ea typeface="Helvetica Neue"/>
                <a:cs typeface="Helvetica Neue"/>
                <a:sym typeface="Helvetica Neue"/>
              </a:defRPr>
            </a:lvl4pPr>
            <a:lvl5pPr indent="-228600" lvl="4" marL="2286000" rtl="0" algn="ctr">
              <a:lnSpc>
                <a:spcPct val="100000"/>
              </a:lnSpc>
              <a:spcBef>
                <a:spcPts val="0"/>
              </a:spcBef>
              <a:spcAft>
                <a:spcPts val="0"/>
              </a:spcAft>
              <a:buClr>
                <a:srgbClr val="0C0E13"/>
              </a:buClr>
              <a:buSzPts val="2000"/>
              <a:buFont typeface="Helvetica Neue"/>
              <a:buNone/>
              <a:defRPr sz="2000">
                <a:solidFill>
                  <a:srgbClr val="0C0E13"/>
                </a:solidFill>
                <a:latin typeface="Helvetica Neue"/>
                <a:ea typeface="Helvetica Neue"/>
                <a:cs typeface="Helvetica Neue"/>
                <a:sym typeface="Helvetica Neue"/>
              </a:defRPr>
            </a:lvl5pPr>
            <a:lvl6pPr indent="-292100" lvl="5" marL="2743200" rtl="0" algn="l">
              <a:lnSpc>
                <a:spcPct val="100000"/>
              </a:lnSpc>
              <a:spcBef>
                <a:spcPts val="2200"/>
              </a:spcBef>
              <a:spcAft>
                <a:spcPts val="0"/>
              </a:spcAft>
              <a:buClr>
                <a:srgbClr val="000000"/>
              </a:buClr>
              <a:buSzPts val="1000"/>
              <a:buChar char="■"/>
              <a:defRPr/>
            </a:lvl6pPr>
            <a:lvl7pPr indent="-292100" lvl="6" marL="3200400" rtl="0" algn="l">
              <a:lnSpc>
                <a:spcPct val="100000"/>
              </a:lnSpc>
              <a:spcBef>
                <a:spcPts val="2200"/>
              </a:spcBef>
              <a:spcAft>
                <a:spcPts val="0"/>
              </a:spcAft>
              <a:buClr>
                <a:srgbClr val="000000"/>
              </a:buClr>
              <a:buSzPts val="1000"/>
              <a:buChar char="●"/>
              <a:defRPr/>
            </a:lvl7pPr>
            <a:lvl8pPr indent="-292100" lvl="7" marL="3657600" rtl="0" algn="l">
              <a:lnSpc>
                <a:spcPct val="100000"/>
              </a:lnSpc>
              <a:spcBef>
                <a:spcPts val="2200"/>
              </a:spcBef>
              <a:spcAft>
                <a:spcPts val="0"/>
              </a:spcAft>
              <a:buClr>
                <a:srgbClr val="000000"/>
              </a:buClr>
              <a:buSzPts val="1000"/>
              <a:buChar char="○"/>
              <a:defRPr/>
            </a:lvl8pPr>
            <a:lvl9pPr indent="-292100" lvl="8" marL="4114800" rtl="0" algn="l">
              <a:lnSpc>
                <a:spcPct val="100000"/>
              </a:lnSpc>
              <a:spcBef>
                <a:spcPts val="2200"/>
              </a:spcBef>
              <a:spcAft>
                <a:spcPts val="0"/>
              </a:spcAft>
              <a:buClr>
                <a:srgbClr val="000000"/>
              </a:buClr>
              <a:buSzPts val="1000"/>
              <a:buChar char="■"/>
              <a:defRPr/>
            </a:lvl9pPr>
          </a:lstStyle>
          <a:p/>
        </p:txBody>
      </p:sp>
      <p:sp>
        <p:nvSpPr>
          <p:cNvPr id="70" name="Google Shape;70;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800"/>
              <a:buFont typeface="Helvetica Neue Light"/>
              <a:buNone/>
              <a:defRPr>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b="0" i="0" sz="800" u="none" cap="none" strike="noStrike">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chemeClr val="lt1"/>
        </a:solidFill>
      </p:bgPr>
    </p:bg>
    <p:spTree>
      <p:nvGrpSpPr>
        <p:cNvPr id="71" name="Shape 71"/>
        <p:cNvGrpSpPr/>
        <p:nvPr/>
      </p:nvGrpSpPr>
      <p:grpSpPr>
        <a:xfrm>
          <a:off x="0" y="0"/>
          <a:ext cx="0" cy="0"/>
          <a:chOff x="0" y="0"/>
          <a:chExt cx="0" cy="0"/>
        </a:xfrm>
      </p:grpSpPr>
      <p:sp>
        <p:nvSpPr>
          <p:cNvPr id="72" name="Google Shape;72;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800"/>
              <a:buFont typeface="Helvetica Neue Light"/>
              <a:buNone/>
              <a:defRPr b="0" sz="8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5">
    <p:bg>
      <p:bgPr>
        <a:solidFill>
          <a:schemeClr val="dk1"/>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411800" y="744575"/>
            <a:ext cx="63204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
  <p:cSld name="TITLE_5_1">
    <p:bg>
      <p:bgPr>
        <a:solidFill>
          <a:schemeClr val="dk2"/>
        </a:solidFill>
      </p:bgPr>
    </p:bg>
    <p:spTree>
      <p:nvGrpSpPr>
        <p:cNvPr id="17" name="Shape 17"/>
        <p:cNvGrpSpPr/>
        <p:nvPr/>
      </p:nvGrpSpPr>
      <p:grpSpPr>
        <a:xfrm>
          <a:off x="0" y="0"/>
          <a:ext cx="0" cy="0"/>
          <a:chOff x="0" y="0"/>
          <a:chExt cx="0" cy="0"/>
        </a:xfrm>
      </p:grpSpPr>
      <p:sp>
        <p:nvSpPr>
          <p:cNvPr id="18" name="Google Shape;18;p4"/>
          <p:cNvSpPr txBox="1"/>
          <p:nvPr>
            <p:ph type="ctrTitle"/>
          </p:nvPr>
        </p:nvSpPr>
        <p:spPr>
          <a:xfrm>
            <a:off x="1411800" y="744575"/>
            <a:ext cx="63204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9" name="Google Shape;19;p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sz="2800">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5"/>
          <p:cNvSpPr txBox="1"/>
          <p:nvPr>
            <p:ph type="title"/>
          </p:nvPr>
        </p:nvSpPr>
        <p:spPr>
          <a:xfrm>
            <a:off x="801900" y="1566450"/>
            <a:ext cx="7539900" cy="20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 type="body"/>
          </p:nvPr>
        </p:nvSpPr>
        <p:spPr>
          <a:xfrm>
            <a:off x="311700" y="13128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_AND_TWO_COLUMNS_1">
    <p:spTree>
      <p:nvGrpSpPr>
        <p:cNvPr id="33" name="Shape 33"/>
        <p:cNvGrpSpPr/>
        <p:nvPr/>
      </p:nvGrpSpPr>
      <p:grpSpPr>
        <a:xfrm>
          <a:off x="0" y="0"/>
          <a:ext cx="0" cy="0"/>
          <a:chOff x="0" y="0"/>
          <a:chExt cx="0" cy="0"/>
        </a:xfrm>
      </p:grpSpPr>
      <p:sp>
        <p:nvSpPr>
          <p:cNvPr id="34" name="Google Shape;34;p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8"/>
          <p:cNvSpPr txBox="1"/>
          <p:nvPr>
            <p:ph idx="1" type="body"/>
          </p:nvPr>
        </p:nvSpPr>
        <p:spPr>
          <a:xfrm>
            <a:off x="311700" y="1152475"/>
            <a:ext cx="2682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txBox="1"/>
          <p:nvPr>
            <p:ph idx="2" type="body"/>
          </p:nvPr>
        </p:nvSpPr>
        <p:spPr>
          <a:xfrm>
            <a:off x="3230550" y="1152475"/>
            <a:ext cx="2682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 name="Google Shape;38;p8"/>
          <p:cNvSpPr txBox="1"/>
          <p:nvPr>
            <p:ph idx="3" type="body"/>
          </p:nvPr>
        </p:nvSpPr>
        <p:spPr>
          <a:xfrm>
            <a:off x="6149400" y="1152475"/>
            <a:ext cx="2682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Adamina"/>
              <a:buNone/>
              <a:defRPr sz="3600">
                <a:solidFill>
                  <a:schemeClr val="dk1"/>
                </a:solidFill>
                <a:latin typeface="Adamina"/>
                <a:ea typeface="Adamina"/>
                <a:cs typeface="Adamina"/>
                <a:sym typeface="Adamin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3128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indent="-317500" lvl="1" marL="9144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0.png"/><Relationship Id="rId13" Type="http://schemas.openxmlformats.org/officeDocument/2006/relationships/image" Target="../media/image11.gif"/><Relationship Id="rId12"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6.png"/><Relationship Id="rId5" Type="http://schemas.openxmlformats.org/officeDocument/2006/relationships/image" Target="../media/image7.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www.notion.so/lambdaschool/Technical-Endorsement-Review-Data-Science-1cd51bc0eaaa41c1a8e57249dbb7552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4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notion.so/lambdaschool/Endorsement-Student-Handbook-515d50d85a51455eaa6b1dcaafaaf97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hyperlink" Target="https://www.notion.so/lambdaschool/Endorsement-Student-Handbook-515d50d85a51455eaa6b1dcaafaaf97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gif"/></Relationships>
</file>

<file path=ppt/slides/_rels/slide3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6" name="Shape 76"/>
        <p:cNvGrpSpPr/>
        <p:nvPr/>
      </p:nvGrpSpPr>
      <p:grpSpPr>
        <a:xfrm>
          <a:off x="0" y="0"/>
          <a:ext cx="0" cy="0"/>
          <a:chOff x="0" y="0"/>
          <a:chExt cx="0" cy="0"/>
        </a:xfrm>
      </p:grpSpPr>
      <p:sp>
        <p:nvSpPr>
          <p:cNvPr id="77" name="Google Shape;77;p17"/>
          <p:cNvSpPr txBox="1"/>
          <p:nvPr>
            <p:ph idx="4294967295" type="ctrTitle"/>
          </p:nvPr>
        </p:nvSpPr>
        <p:spPr>
          <a:xfrm>
            <a:off x="868600" y="769450"/>
            <a:ext cx="6159600" cy="17985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F9EFE6"/>
              </a:buClr>
              <a:buSzPts val="4300"/>
              <a:buFont typeface="Arial"/>
              <a:buNone/>
            </a:pPr>
            <a:r>
              <a:rPr lang="en" sz="4300"/>
              <a:t>What does being endorsed mean?</a:t>
            </a:r>
            <a:endParaRPr sz="500">
              <a:latin typeface="Adamina"/>
              <a:ea typeface="Adamina"/>
              <a:cs typeface="Adamina"/>
              <a:sym typeface="Adamina"/>
            </a:endParaRPr>
          </a:p>
        </p:txBody>
      </p:sp>
      <p:pic>
        <p:nvPicPr>
          <p:cNvPr descr="Lambda-Logo-Red.png" id="78" name="Google Shape;78;p17"/>
          <p:cNvPicPr preferRelativeResize="0"/>
          <p:nvPr/>
        </p:nvPicPr>
        <p:blipFill rotWithShape="1">
          <a:blip r:embed="rId3">
            <a:alphaModFix/>
          </a:blip>
          <a:srcRect b="0" l="0" r="0" t="0"/>
          <a:stretch/>
        </p:blipFill>
        <p:spPr>
          <a:xfrm>
            <a:off x="7205150" y="4373625"/>
            <a:ext cx="1270148" cy="331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6" name="Shape 166"/>
        <p:cNvGrpSpPr/>
        <p:nvPr/>
      </p:nvGrpSpPr>
      <p:grpSpPr>
        <a:xfrm>
          <a:off x="0" y="0"/>
          <a:ext cx="0" cy="0"/>
          <a:chOff x="0" y="0"/>
          <a:chExt cx="0" cy="0"/>
        </a:xfrm>
      </p:grpSpPr>
      <p:sp>
        <p:nvSpPr>
          <p:cNvPr id="167" name="Google Shape;167;p26"/>
          <p:cNvSpPr txBox="1"/>
          <p:nvPr/>
        </p:nvSpPr>
        <p:spPr>
          <a:xfrm>
            <a:off x="231000" y="169100"/>
            <a:ext cx="75639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Get to know your Endorsement Staff</a:t>
            </a:r>
            <a:endParaRPr sz="500">
              <a:solidFill>
                <a:schemeClr val="dk1"/>
              </a:solidFill>
              <a:latin typeface="Adamina"/>
              <a:ea typeface="Adamina"/>
              <a:cs typeface="Adamina"/>
              <a:sym typeface="Adamina"/>
            </a:endParaRPr>
          </a:p>
        </p:txBody>
      </p:sp>
      <p:pic>
        <p:nvPicPr>
          <p:cNvPr id="168" name="Google Shape;168;p26"/>
          <p:cNvPicPr preferRelativeResize="0"/>
          <p:nvPr/>
        </p:nvPicPr>
        <p:blipFill>
          <a:blip r:embed="rId3">
            <a:alphaModFix/>
          </a:blip>
          <a:stretch>
            <a:fillRect/>
          </a:stretch>
        </p:blipFill>
        <p:spPr>
          <a:xfrm>
            <a:off x="313287" y="989849"/>
            <a:ext cx="1378200" cy="1381200"/>
          </a:xfrm>
          <a:prstGeom prst="roundRect">
            <a:avLst>
              <a:gd fmla="val 16667" name="adj"/>
            </a:avLst>
          </a:prstGeom>
          <a:noFill/>
          <a:ln>
            <a:noFill/>
          </a:ln>
        </p:spPr>
      </p:pic>
      <p:pic>
        <p:nvPicPr>
          <p:cNvPr id="169" name="Google Shape;169;p26"/>
          <p:cNvPicPr preferRelativeResize="0"/>
          <p:nvPr/>
        </p:nvPicPr>
        <p:blipFill rotWithShape="1">
          <a:blip r:embed="rId4">
            <a:alphaModFix/>
          </a:blip>
          <a:srcRect b="-5919" l="-114292" r="118111" t="5920"/>
          <a:stretch/>
        </p:blipFill>
        <p:spPr>
          <a:xfrm>
            <a:off x="3247275" y="1082325"/>
            <a:ext cx="1482300" cy="1601244"/>
          </a:xfrm>
          <a:prstGeom prst="rect">
            <a:avLst/>
          </a:prstGeom>
          <a:noFill/>
          <a:ln>
            <a:noFill/>
          </a:ln>
        </p:spPr>
      </p:pic>
      <p:pic>
        <p:nvPicPr>
          <p:cNvPr id="170" name="Google Shape;170;p26"/>
          <p:cNvPicPr preferRelativeResize="0"/>
          <p:nvPr/>
        </p:nvPicPr>
        <p:blipFill>
          <a:blip r:embed="rId5">
            <a:alphaModFix/>
          </a:blip>
          <a:stretch>
            <a:fillRect/>
          </a:stretch>
        </p:blipFill>
        <p:spPr>
          <a:xfrm>
            <a:off x="3655450" y="989850"/>
            <a:ext cx="1378200" cy="1384200"/>
          </a:xfrm>
          <a:prstGeom prst="roundRect">
            <a:avLst>
              <a:gd fmla="val 16667" name="adj"/>
            </a:avLst>
          </a:prstGeom>
          <a:noFill/>
          <a:ln>
            <a:noFill/>
          </a:ln>
        </p:spPr>
      </p:pic>
      <p:pic>
        <p:nvPicPr>
          <p:cNvPr id="171" name="Google Shape;171;p26"/>
          <p:cNvPicPr preferRelativeResize="0"/>
          <p:nvPr/>
        </p:nvPicPr>
        <p:blipFill>
          <a:blip r:embed="rId6">
            <a:alphaModFix/>
          </a:blip>
          <a:stretch>
            <a:fillRect/>
          </a:stretch>
        </p:blipFill>
        <p:spPr>
          <a:xfrm>
            <a:off x="7188300" y="884175"/>
            <a:ext cx="1378200" cy="1389900"/>
          </a:xfrm>
          <a:prstGeom prst="roundRect">
            <a:avLst>
              <a:gd fmla="val 16667" name="adj"/>
            </a:avLst>
          </a:prstGeom>
          <a:noFill/>
          <a:ln>
            <a:noFill/>
          </a:ln>
        </p:spPr>
      </p:pic>
      <p:sp>
        <p:nvSpPr>
          <p:cNvPr id="172" name="Google Shape;172;p26"/>
          <p:cNvSpPr txBox="1"/>
          <p:nvPr/>
        </p:nvSpPr>
        <p:spPr>
          <a:xfrm>
            <a:off x="259475" y="2305600"/>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Jess Wilkinson</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Endorsement Program Manager</a:t>
            </a:r>
            <a:endParaRPr i="1" sz="800">
              <a:solidFill>
                <a:srgbClr val="999999"/>
              </a:solidFill>
              <a:latin typeface="Helvetica Neue"/>
              <a:ea typeface="Helvetica Neue"/>
              <a:cs typeface="Helvetica Neue"/>
              <a:sym typeface="Helvetica Neue"/>
            </a:endParaRPr>
          </a:p>
        </p:txBody>
      </p:sp>
      <p:sp>
        <p:nvSpPr>
          <p:cNvPr id="173" name="Google Shape;173;p26"/>
          <p:cNvSpPr txBox="1"/>
          <p:nvPr/>
        </p:nvSpPr>
        <p:spPr>
          <a:xfrm>
            <a:off x="1942625" y="2333950"/>
            <a:ext cx="16410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Jordan Isbell</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Careers</a:t>
            </a:r>
            <a:endParaRPr i="1" sz="800">
              <a:solidFill>
                <a:srgbClr val="999999"/>
              </a:solidFill>
              <a:latin typeface="Helvetica Neue"/>
              <a:ea typeface="Helvetica Neue"/>
              <a:cs typeface="Helvetica Neue"/>
              <a:sym typeface="Helvetica Neue"/>
            </a:endParaRPr>
          </a:p>
        </p:txBody>
      </p:sp>
      <p:sp>
        <p:nvSpPr>
          <p:cNvPr id="174" name="Google Shape;174;p26"/>
          <p:cNvSpPr txBox="1"/>
          <p:nvPr/>
        </p:nvSpPr>
        <p:spPr>
          <a:xfrm>
            <a:off x="3655450" y="2307100"/>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Katie Spencer</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Careers</a:t>
            </a:r>
            <a:endParaRPr i="1" sz="800">
              <a:solidFill>
                <a:srgbClr val="999999"/>
              </a:solidFill>
              <a:latin typeface="Helvetica Neue"/>
              <a:ea typeface="Helvetica Neue"/>
              <a:cs typeface="Helvetica Neue"/>
              <a:sym typeface="Helvetica Neue"/>
            </a:endParaRPr>
          </a:p>
        </p:txBody>
      </p:sp>
      <p:sp>
        <p:nvSpPr>
          <p:cNvPr id="175" name="Google Shape;175;p26"/>
          <p:cNvSpPr txBox="1"/>
          <p:nvPr/>
        </p:nvSpPr>
        <p:spPr>
          <a:xfrm>
            <a:off x="7160650" y="221707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Sean Chen</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Instructor of Technical Mastery</a:t>
            </a:r>
            <a:endParaRPr i="1" sz="800">
              <a:solidFill>
                <a:srgbClr val="999999"/>
              </a:solidFill>
              <a:latin typeface="Helvetica Neue"/>
              <a:ea typeface="Helvetica Neue"/>
              <a:cs typeface="Helvetica Neue"/>
              <a:sym typeface="Helvetica Neue"/>
            </a:endParaRPr>
          </a:p>
        </p:txBody>
      </p:sp>
      <p:sp>
        <p:nvSpPr>
          <p:cNvPr id="176" name="Google Shape;176;p26"/>
          <p:cNvSpPr txBox="1"/>
          <p:nvPr/>
        </p:nvSpPr>
        <p:spPr>
          <a:xfrm>
            <a:off x="4688538" y="425912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Dylan Dislers</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Endorsement Unit SL</a:t>
            </a:r>
            <a:endParaRPr i="1" sz="800">
              <a:solidFill>
                <a:srgbClr val="999999"/>
              </a:solidFill>
              <a:latin typeface="Helvetica Neue"/>
              <a:ea typeface="Helvetica Neue"/>
              <a:cs typeface="Helvetica Neue"/>
              <a:sym typeface="Helvetica Neue"/>
            </a:endParaRPr>
          </a:p>
        </p:txBody>
      </p:sp>
      <p:pic>
        <p:nvPicPr>
          <p:cNvPr id="177" name="Google Shape;177;p26"/>
          <p:cNvPicPr preferRelativeResize="0"/>
          <p:nvPr/>
        </p:nvPicPr>
        <p:blipFill rotWithShape="1">
          <a:blip r:embed="rId7">
            <a:alphaModFix/>
          </a:blip>
          <a:srcRect b="4698" l="0" r="1097" t="0"/>
          <a:stretch/>
        </p:blipFill>
        <p:spPr>
          <a:xfrm>
            <a:off x="4764738" y="2930575"/>
            <a:ext cx="1378200" cy="1381200"/>
          </a:xfrm>
          <a:prstGeom prst="roundRect">
            <a:avLst>
              <a:gd fmla="val 16667" name="adj"/>
            </a:avLst>
          </a:prstGeom>
          <a:noFill/>
          <a:ln>
            <a:noFill/>
          </a:ln>
        </p:spPr>
      </p:pic>
      <p:pic>
        <p:nvPicPr>
          <p:cNvPr id="178" name="Google Shape;178;p26"/>
          <p:cNvPicPr preferRelativeResize="0"/>
          <p:nvPr/>
        </p:nvPicPr>
        <p:blipFill rotWithShape="1">
          <a:blip r:embed="rId8">
            <a:alphaModFix/>
          </a:blip>
          <a:srcRect b="408" l="0" r="5988" t="0"/>
          <a:stretch/>
        </p:blipFill>
        <p:spPr>
          <a:xfrm>
            <a:off x="2975713" y="2931925"/>
            <a:ext cx="1393500" cy="1384200"/>
          </a:xfrm>
          <a:prstGeom prst="roundRect">
            <a:avLst>
              <a:gd fmla="val 16667" name="adj"/>
            </a:avLst>
          </a:prstGeom>
          <a:noFill/>
          <a:ln>
            <a:noFill/>
          </a:ln>
        </p:spPr>
      </p:pic>
      <p:pic>
        <p:nvPicPr>
          <p:cNvPr id="179" name="Google Shape;179;p26"/>
          <p:cNvPicPr preferRelativeResize="0"/>
          <p:nvPr/>
        </p:nvPicPr>
        <p:blipFill rotWithShape="1">
          <a:blip r:embed="rId9">
            <a:alphaModFix/>
          </a:blip>
          <a:srcRect b="9747" l="0" r="5988" t="0"/>
          <a:stretch/>
        </p:blipFill>
        <p:spPr>
          <a:xfrm>
            <a:off x="1942613" y="989849"/>
            <a:ext cx="1393500" cy="1389900"/>
          </a:xfrm>
          <a:prstGeom prst="roundRect">
            <a:avLst>
              <a:gd fmla="val 16667" name="adj"/>
            </a:avLst>
          </a:prstGeom>
          <a:noFill/>
          <a:ln>
            <a:noFill/>
          </a:ln>
        </p:spPr>
      </p:pic>
      <p:pic>
        <p:nvPicPr>
          <p:cNvPr id="180" name="Google Shape;180;p26"/>
          <p:cNvPicPr preferRelativeResize="0"/>
          <p:nvPr/>
        </p:nvPicPr>
        <p:blipFill rotWithShape="1">
          <a:blip r:embed="rId10">
            <a:alphaModFix/>
          </a:blip>
          <a:srcRect b="626" l="0" r="7638" t="0"/>
          <a:stretch/>
        </p:blipFill>
        <p:spPr>
          <a:xfrm>
            <a:off x="1228788" y="2929075"/>
            <a:ext cx="1393500" cy="1381200"/>
          </a:xfrm>
          <a:prstGeom prst="roundRect">
            <a:avLst>
              <a:gd fmla="val 16667" name="adj"/>
            </a:avLst>
          </a:prstGeom>
          <a:noFill/>
          <a:ln>
            <a:noFill/>
          </a:ln>
        </p:spPr>
      </p:pic>
      <p:sp>
        <p:nvSpPr>
          <p:cNvPr id="181" name="Google Shape;181;p26"/>
          <p:cNvSpPr txBox="1"/>
          <p:nvPr/>
        </p:nvSpPr>
        <p:spPr>
          <a:xfrm>
            <a:off x="2910013" y="425762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Kayanna Chandler</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Endorsement Unit SL</a:t>
            </a:r>
            <a:endParaRPr i="1" sz="800">
              <a:solidFill>
                <a:srgbClr val="999999"/>
              </a:solidFill>
              <a:latin typeface="Helvetica Neue"/>
              <a:ea typeface="Helvetica Neue"/>
              <a:cs typeface="Helvetica Neue"/>
              <a:sym typeface="Helvetica Neue"/>
            </a:endParaRPr>
          </a:p>
        </p:txBody>
      </p:sp>
      <p:sp>
        <p:nvSpPr>
          <p:cNvPr id="182" name="Google Shape;182;p26"/>
          <p:cNvSpPr txBox="1"/>
          <p:nvPr/>
        </p:nvSpPr>
        <p:spPr>
          <a:xfrm>
            <a:off x="1174563" y="425762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Robert Valderrama</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Student Leadership Coordinator</a:t>
            </a:r>
            <a:endParaRPr i="1" sz="800">
              <a:solidFill>
                <a:srgbClr val="999999"/>
              </a:solidFill>
              <a:latin typeface="Helvetica Neue"/>
              <a:ea typeface="Helvetica Neue"/>
              <a:cs typeface="Helvetica Neue"/>
              <a:sym typeface="Helvetica Neue"/>
            </a:endParaRPr>
          </a:p>
        </p:txBody>
      </p:sp>
      <p:pic>
        <p:nvPicPr>
          <p:cNvPr id="183" name="Google Shape;183;p26"/>
          <p:cNvPicPr preferRelativeResize="0"/>
          <p:nvPr/>
        </p:nvPicPr>
        <p:blipFill rotWithShape="1">
          <a:blip r:embed="rId11">
            <a:alphaModFix/>
          </a:blip>
          <a:srcRect b="3306" l="0" r="4049" t="0"/>
          <a:stretch/>
        </p:blipFill>
        <p:spPr>
          <a:xfrm>
            <a:off x="5449425" y="932925"/>
            <a:ext cx="1393500" cy="1381200"/>
          </a:xfrm>
          <a:prstGeom prst="roundRect">
            <a:avLst>
              <a:gd fmla="val 16667" name="adj"/>
            </a:avLst>
          </a:prstGeom>
          <a:noFill/>
          <a:ln>
            <a:noFill/>
          </a:ln>
        </p:spPr>
      </p:pic>
      <p:sp>
        <p:nvSpPr>
          <p:cNvPr id="184" name="Google Shape;184;p26"/>
          <p:cNvSpPr txBox="1"/>
          <p:nvPr/>
        </p:nvSpPr>
        <p:spPr>
          <a:xfrm>
            <a:off x="5408050" y="226147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Dante Cuales, Jr.</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Student Success Coordinator</a:t>
            </a:r>
            <a:endParaRPr i="1" sz="800">
              <a:solidFill>
                <a:srgbClr val="999999"/>
              </a:solidFill>
              <a:latin typeface="Helvetica Neue"/>
              <a:ea typeface="Helvetica Neue"/>
              <a:cs typeface="Helvetica Neue"/>
              <a:sym typeface="Helvetica Neue"/>
            </a:endParaRPr>
          </a:p>
        </p:txBody>
      </p:sp>
      <p:pic>
        <p:nvPicPr>
          <p:cNvPr id="185" name="Google Shape;185;p26"/>
          <p:cNvPicPr preferRelativeResize="0"/>
          <p:nvPr/>
        </p:nvPicPr>
        <p:blipFill>
          <a:blip r:embed="rId12">
            <a:alphaModFix/>
          </a:blip>
          <a:stretch>
            <a:fillRect/>
          </a:stretch>
        </p:blipFill>
        <p:spPr>
          <a:xfrm>
            <a:off x="6427163" y="2949026"/>
            <a:ext cx="1351800" cy="1367100"/>
          </a:xfrm>
          <a:prstGeom prst="roundRect">
            <a:avLst>
              <a:gd fmla="val 16667" name="adj"/>
            </a:avLst>
          </a:prstGeom>
          <a:noFill/>
          <a:ln>
            <a:noFill/>
          </a:ln>
        </p:spPr>
      </p:pic>
      <p:sp>
        <p:nvSpPr>
          <p:cNvPr id="186" name="Google Shape;186;p26"/>
          <p:cNvSpPr txBox="1"/>
          <p:nvPr/>
        </p:nvSpPr>
        <p:spPr>
          <a:xfrm>
            <a:off x="6441138" y="425912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A. </a:t>
            </a:r>
            <a:r>
              <a:rPr lang="en" sz="1000">
                <a:latin typeface="Helvetica Neue"/>
                <a:ea typeface="Helvetica Neue"/>
                <a:cs typeface="Helvetica Neue"/>
                <a:sym typeface="Helvetica Neue"/>
              </a:rPr>
              <a:t>Lowell Richardson</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Endorsement Unit SL</a:t>
            </a:r>
            <a:endParaRPr i="1" sz="800">
              <a:solidFill>
                <a:srgbClr val="999999"/>
              </a:solidFill>
              <a:latin typeface="Helvetica Neue"/>
              <a:ea typeface="Helvetica Neue"/>
              <a:cs typeface="Helvetica Neue"/>
              <a:sym typeface="Helvetica Neue"/>
            </a:endParaRPr>
          </a:p>
        </p:txBody>
      </p:sp>
      <p:pic>
        <p:nvPicPr>
          <p:cNvPr id="187" name="Google Shape;187;p26"/>
          <p:cNvPicPr preferRelativeResize="0"/>
          <p:nvPr/>
        </p:nvPicPr>
        <p:blipFill>
          <a:blip r:embed="rId13">
            <a:alphaModFix/>
          </a:blip>
          <a:stretch>
            <a:fillRect/>
          </a:stretch>
        </p:blipFill>
        <p:spPr>
          <a:xfrm flipH="1" rot="-5727804">
            <a:off x="7429142" y="303818"/>
            <a:ext cx="570541" cy="6302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382950" y="1660000"/>
            <a:ext cx="4250100" cy="1553700"/>
          </a:xfrm>
          <a:prstGeom prst="rect">
            <a:avLst/>
          </a:prstGeom>
          <a:noFill/>
          <a:ln>
            <a:noFill/>
          </a:ln>
        </p:spPr>
        <p:txBody>
          <a:bodyPr anchorCtr="0" anchor="ctr" bIns="26775" lIns="26775" spcFirstLastPara="1" rIns="26775" wrap="square" tIns="26775">
            <a:noAutofit/>
          </a:bodyPr>
          <a:lstStyle/>
          <a:p>
            <a:pPr indent="0" lvl="0" marL="0" rtl="0" algn="l">
              <a:lnSpc>
                <a:spcPct val="90000"/>
              </a:lnSpc>
              <a:spcBef>
                <a:spcPts val="0"/>
              </a:spcBef>
              <a:spcAft>
                <a:spcPts val="0"/>
              </a:spcAft>
              <a:buClr>
                <a:srgbClr val="0C0E13"/>
              </a:buClr>
              <a:buSzPts val="3700"/>
              <a:buFont typeface="Arial"/>
              <a:buNone/>
            </a:pPr>
            <a:r>
              <a:rPr lang="en" sz="3500">
                <a:solidFill>
                  <a:schemeClr val="dk2"/>
                </a:solidFill>
                <a:latin typeface="Helvetica Neue"/>
                <a:ea typeface="Helvetica Neue"/>
                <a:cs typeface="Helvetica Neue"/>
                <a:sym typeface="Helvetica Neue"/>
              </a:rPr>
              <a:t>Participate in the</a:t>
            </a:r>
            <a:r>
              <a:rPr lang="en" sz="3500"/>
              <a:t> </a:t>
            </a:r>
            <a:r>
              <a:rPr lang="en" sz="3500"/>
              <a:t>Endorsement Unit</a:t>
            </a:r>
            <a:r>
              <a:rPr lang="en" sz="3500">
                <a:latin typeface="Adamina"/>
                <a:ea typeface="Adamina"/>
                <a:cs typeface="Adamina"/>
                <a:sym typeface="Adamina"/>
              </a:rPr>
              <a:t>.</a:t>
            </a:r>
            <a:endParaRPr sz="3500">
              <a:latin typeface="Adamina"/>
              <a:ea typeface="Adamina"/>
              <a:cs typeface="Adamina"/>
              <a:sym typeface="Adamina"/>
            </a:endParaRPr>
          </a:p>
        </p:txBody>
      </p:sp>
      <p:pic>
        <p:nvPicPr>
          <p:cNvPr descr="underline-brand-red-asset-5@4x.png" id="193" name="Google Shape;193;p27"/>
          <p:cNvPicPr preferRelativeResize="0"/>
          <p:nvPr/>
        </p:nvPicPr>
        <p:blipFill rotWithShape="1">
          <a:blip r:embed="rId3">
            <a:alphaModFix/>
          </a:blip>
          <a:srcRect b="0" l="0" r="0" t="0"/>
          <a:stretch/>
        </p:blipFill>
        <p:spPr>
          <a:xfrm>
            <a:off x="1369484" y="2914855"/>
            <a:ext cx="1872551" cy="101219"/>
          </a:xfrm>
          <a:prstGeom prst="rect">
            <a:avLst/>
          </a:prstGeom>
          <a:noFill/>
          <a:ln>
            <a:noFill/>
          </a:ln>
        </p:spPr>
      </p:pic>
      <p:sp>
        <p:nvSpPr>
          <p:cNvPr id="194" name="Google Shape;194;p27"/>
          <p:cNvSpPr txBox="1"/>
          <p:nvPr>
            <p:ph idx="1" type="body"/>
          </p:nvPr>
        </p:nvSpPr>
        <p:spPr>
          <a:xfrm>
            <a:off x="4731400" y="1817800"/>
            <a:ext cx="3289500" cy="1553700"/>
          </a:xfrm>
          <a:prstGeom prst="rect">
            <a:avLst/>
          </a:prstGeom>
          <a:noFill/>
          <a:ln>
            <a:noFill/>
          </a:ln>
        </p:spPr>
        <p:txBody>
          <a:bodyPr anchorCtr="0" anchor="ctr" bIns="26775" lIns="26775" spcFirstLastPara="1" rIns="26775" wrap="square" tIns="26775">
            <a:noAutofit/>
          </a:bodyPr>
          <a:lstStyle/>
          <a:p>
            <a:pPr indent="0" lvl="0" marL="0" marR="0" rtl="0" algn="l">
              <a:lnSpc>
                <a:spcPct val="115000"/>
              </a:lnSpc>
              <a:spcBef>
                <a:spcPts val="0"/>
              </a:spcBef>
              <a:spcAft>
                <a:spcPts val="0"/>
              </a:spcAft>
              <a:buClr>
                <a:srgbClr val="F9EFE6"/>
              </a:buClr>
              <a:buSzPts val="1100"/>
              <a:buFont typeface="Arial"/>
              <a:buNone/>
            </a:pPr>
            <a:r>
              <a:rPr lang="en" sz="1200">
                <a:solidFill>
                  <a:schemeClr val="dk1"/>
                </a:solidFill>
              </a:rPr>
              <a:t>You’ll get endorsed by submitting the required artifacts, passing your core track interviews, and taking your assessments.</a:t>
            </a:r>
            <a:r>
              <a:rPr i="0" lang="en" sz="1200" u="none" cap="none" strike="noStrike">
                <a:solidFill>
                  <a:srgbClr val="0C0E13"/>
                </a:solidFill>
                <a:latin typeface="Helvetica Neue"/>
                <a:ea typeface="Helvetica Neue"/>
                <a:cs typeface="Helvetica Neue"/>
                <a:sym typeface="Helvetica Neue"/>
              </a:rPr>
              <a:t> </a:t>
            </a:r>
            <a:r>
              <a:rPr lang="en" sz="1200"/>
              <a:t>The schedule is built for you to complete all of this in 1 unit’s time (4 weeks).</a:t>
            </a:r>
            <a:endParaRPr sz="12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 name="Shape 198"/>
        <p:cNvGrpSpPr/>
        <p:nvPr/>
      </p:nvGrpSpPr>
      <p:grpSpPr>
        <a:xfrm>
          <a:off x="0" y="0"/>
          <a:ext cx="0" cy="0"/>
          <a:chOff x="0" y="0"/>
          <a:chExt cx="0" cy="0"/>
        </a:xfrm>
      </p:grpSpPr>
      <p:sp>
        <p:nvSpPr>
          <p:cNvPr id="199" name="Google Shape;199;p28"/>
          <p:cNvSpPr txBox="1"/>
          <p:nvPr/>
        </p:nvSpPr>
        <p:spPr>
          <a:xfrm>
            <a:off x="4220551" y="1887725"/>
            <a:ext cx="3746400" cy="529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EC3944"/>
              </a:buClr>
              <a:buSzPts val="3800"/>
              <a:buFont typeface="Arial"/>
              <a:buNone/>
            </a:pPr>
            <a:r>
              <a:rPr lang="en" sz="3800">
                <a:solidFill>
                  <a:schemeClr val="dk1"/>
                </a:solidFill>
                <a:latin typeface="Adamina"/>
                <a:ea typeface="Adamina"/>
                <a:cs typeface="Adamina"/>
                <a:sym typeface="Adamina"/>
              </a:rPr>
              <a:t>Technical Assessment</a:t>
            </a:r>
            <a:r>
              <a:rPr i="0" lang="en" sz="3800" u="none" cap="none" strike="noStrike">
                <a:solidFill>
                  <a:schemeClr val="dk1"/>
                </a:solidFill>
                <a:latin typeface="Adamina"/>
                <a:ea typeface="Adamina"/>
                <a:cs typeface="Adamina"/>
                <a:sym typeface="Adamina"/>
              </a:rPr>
              <a:t>.</a:t>
            </a:r>
            <a:endParaRPr sz="500">
              <a:solidFill>
                <a:schemeClr val="dk1"/>
              </a:solidFill>
              <a:latin typeface="Adamina"/>
              <a:ea typeface="Adamina"/>
              <a:cs typeface="Adamina"/>
              <a:sym typeface="Adamina"/>
            </a:endParaRPr>
          </a:p>
        </p:txBody>
      </p:sp>
      <p:sp>
        <p:nvSpPr>
          <p:cNvPr id="200" name="Google Shape;200;p28"/>
          <p:cNvSpPr txBox="1"/>
          <p:nvPr/>
        </p:nvSpPr>
        <p:spPr>
          <a:xfrm>
            <a:off x="966522" y="431133"/>
            <a:ext cx="1885800" cy="2215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13100"/>
              <a:buFont typeface="Arial"/>
              <a:buNone/>
            </a:pPr>
            <a:r>
              <a:rPr i="0" lang="en" sz="14000" u="none" cap="none" strike="noStrike">
                <a:solidFill>
                  <a:schemeClr val="dk2"/>
                </a:solidFill>
                <a:latin typeface="Helvetica Neue"/>
                <a:ea typeface="Helvetica Neue"/>
                <a:cs typeface="Helvetica Neue"/>
                <a:sym typeface="Helvetica Neue"/>
              </a:rPr>
              <a:t>1</a:t>
            </a:r>
            <a:endParaRPr sz="14000">
              <a:solidFill>
                <a:schemeClr val="dk2"/>
              </a:solidFill>
              <a:latin typeface="Helvetica Neue"/>
              <a:ea typeface="Helvetica Neue"/>
              <a:cs typeface="Helvetica Neue"/>
              <a:sym typeface="Helvetica Neue"/>
            </a:endParaRPr>
          </a:p>
        </p:txBody>
      </p:sp>
      <p:sp>
        <p:nvSpPr>
          <p:cNvPr id="201" name="Google Shape;201;p28"/>
          <p:cNvSpPr txBox="1"/>
          <p:nvPr/>
        </p:nvSpPr>
        <p:spPr>
          <a:xfrm>
            <a:off x="4372950" y="3083775"/>
            <a:ext cx="3366000" cy="15027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chemeClr val="lt2"/>
              </a:buClr>
              <a:buSzPts val="900"/>
              <a:buFont typeface="Arial"/>
              <a:buNone/>
            </a:pPr>
            <a:r>
              <a:rPr b="1" i="1" lang="en" sz="1000">
                <a:solidFill>
                  <a:schemeClr val="dk2"/>
                </a:solidFill>
                <a:latin typeface="Helvetica Neue"/>
                <a:ea typeface="Helvetica Neue"/>
                <a:cs typeface="Helvetica Neue"/>
                <a:sym typeface="Helvetica Neue"/>
              </a:rPr>
              <a:t>For Web, Android and iOS</a:t>
            </a:r>
            <a:endParaRPr b="1" i="1"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Pass a final track specific interview with a technical interviewer</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Pass the HackerRank code challenge and associated interview</a:t>
            </a:r>
            <a:endParaRPr sz="1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2"/>
                </a:solidFill>
                <a:latin typeface="Helvetica Neue"/>
                <a:ea typeface="Helvetica Neue"/>
                <a:cs typeface="Helvetica Neue"/>
                <a:sym typeface="Helvetica Neue"/>
              </a:rPr>
              <a:t>For DS</a:t>
            </a:r>
            <a:endParaRPr b="1" i="1"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Pass a final track specific interview with a technical interviewer</a:t>
            </a:r>
            <a:endParaRPr b="1" i="1" sz="1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i="1" lang="en" sz="1000">
                <a:solidFill>
                  <a:schemeClr val="dk2"/>
                </a:solidFill>
                <a:latin typeface="Helvetica Neue"/>
                <a:ea typeface="Helvetica Neue"/>
                <a:cs typeface="Helvetica Neue"/>
                <a:sym typeface="Helvetica Neue"/>
              </a:rPr>
              <a:t>For UX</a:t>
            </a:r>
            <a:endParaRPr b="1" i="1"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Pass off your resume and portfolio with a Design Manager.</a:t>
            </a:r>
            <a:endParaRPr sz="1200">
              <a:solidFill>
                <a:schemeClr val="dk2"/>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5" name="Shape 205"/>
        <p:cNvGrpSpPr/>
        <p:nvPr/>
      </p:nvGrpSpPr>
      <p:grpSpPr>
        <a:xfrm>
          <a:off x="0" y="0"/>
          <a:ext cx="0" cy="0"/>
          <a:chOff x="0" y="0"/>
          <a:chExt cx="0" cy="0"/>
        </a:xfrm>
      </p:grpSpPr>
      <p:sp>
        <p:nvSpPr>
          <p:cNvPr id="206" name="Google Shape;206;p29"/>
          <p:cNvSpPr txBox="1"/>
          <p:nvPr/>
        </p:nvSpPr>
        <p:spPr>
          <a:xfrm>
            <a:off x="688208" y="626303"/>
            <a:ext cx="40392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DS Interview</a:t>
            </a:r>
            <a:endParaRPr sz="500">
              <a:solidFill>
                <a:schemeClr val="dk1"/>
              </a:solidFill>
              <a:latin typeface="Adamina"/>
              <a:ea typeface="Adamina"/>
              <a:cs typeface="Adamina"/>
              <a:sym typeface="Adamina"/>
            </a:endParaRPr>
          </a:p>
        </p:txBody>
      </p:sp>
      <p:graphicFrame>
        <p:nvGraphicFramePr>
          <p:cNvPr id="207" name="Google Shape;207;p29"/>
          <p:cNvGraphicFramePr/>
          <p:nvPr/>
        </p:nvGraphicFramePr>
        <p:xfrm>
          <a:off x="3813821" y="2034275"/>
          <a:ext cx="3000000" cy="3000000"/>
        </p:xfrm>
        <a:graphic>
          <a:graphicData uri="http://schemas.openxmlformats.org/drawingml/2006/table">
            <a:tbl>
              <a:tblPr bandRow="1">
                <a:noFill/>
                <a:tableStyleId>{7A910BC4-2CF3-4A62-8E17-5EBC3307D3E0}</a:tableStyleId>
              </a:tblPr>
              <a:tblGrid>
                <a:gridCol w="1684600"/>
              </a:tblGrid>
              <a:tr h="303300">
                <a:tc>
                  <a:txBody>
                    <a:bodyPr/>
                    <a:lstStyle/>
                    <a:p>
                      <a:pPr indent="139700" lvl="0" marL="0" marR="0" rtl="0" algn="l">
                        <a:lnSpc>
                          <a:spcPct val="100000"/>
                        </a:lnSpc>
                        <a:spcBef>
                          <a:spcPts val="0"/>
                        </a:spcBef>
                        <a:spcAft>
                          <a:spcPts val="0"/>
                        </a:spcAft>
                        <a:buClr>
                          <a:srgbClr val="1A1919"/>
                        </a:buClr>
                        <a:buSzPts val="1100"/>
                        <a:buFont typeface="Arial"/>
                        <a:buNone/>
                      </a:pPr>
                      <a:r>
                        <a:rPr b="1" lang="en" sz="1100">
                          <a:solidFill>
                            <a:schemeClr val="dk1"/>
                          </a:solidFill>
                        </a:rPr>
                        <a:t>Topics</a:t>
                      </a:r>
                      <a:endParaRPr b="1" sz="500">
                        <a:solidFill>
                          <a:schemeClr val="dk1"/>
                        </a:solidFill>
                      </a:endParaRPr>
                    </a:p>
                  </a:txBody>
                  <a:tcPr marT="19050" marB="19050" marR="19050" marL="1905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E"/>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Data Storytelling</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Model Comparison</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Software Engineering</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Natural Language Processing</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Deep Learning</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bl>
          </a:graphicData>
        </a:graphic>
      </p:graphicFrame>
      <p:pic>
        <p:nvPicPr>
          <p:cNvPr id="208" name="Google Shape;208;p29"/>
          <p:cNvPicPr preferRelativeResize="0"/>
          <p:nvPr/>
        </p:nvPicPr>
        <p:blipFill>
          <a:blip r:embed="rId3">
            <a:alphaModFix/>
          </a:blip>
          <a:stretch>
            <a:fillRect/>
          </a:stretch>
        </p:blipFill>
        <p:spPr>
          <a:xfrm flipH="1" rot="-9245667">
            <a:off x="1741218" y="1609078"/>
            <a:ext cx="1823813" cy="465744"/>
          </a:xfrm>
          <a:prstGeom prst="rect">
            <a:avLst/>
          </a:prstGeom>
          <a:noFill/>
          <a:ln>
            <a:noFill/>
          </a:ln>
        </p:spPr>
      </p:pic>
      <p:sp>
        <p:nvSpPr>
          <p:cNvPr id="209" name="Google Shape;209;p29"/>
          <p:cNvSpPr txBox="1"/>
          <p:nvPr/>
        </p:nvSpPr>
        <p:spPr>
          <a:xfrm>
            <a:off x="5851600" y="21435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You will schedule an hour long Data Science interview which will contain technical and conceptual questions. Link to mock job description </a:t>
            </a:r>
            <a:r>
              <a:rPr lang="en" sz="1000" u="sng">
                <a:solidFill>
                  <a:schemeClr val="hlink"/>
                </a:solidFill>
                <a:latin typeface="Helvetica Neue"/>
                <a:ea typeface="Helvetica Neue"/>
                <a:cs typeface="Helvetica Neue"/>
                <a:sym typeface="Helvetica Neue"/>
                <a:hlinkClick r:id="rId4"/>
              </a:rPr>
              <a:t>here</a:t>
            </a:r>
            <a:r>
              <a:rPr lang="en" sz="1000">
                <a:latin typeface="Helvetica Neue"/>
                <a:ea typeface="Helvetica Neue"/>
                <a:cs typeface="Helvetica Neue"/>
                <a:sym typeface="Helvetica Neue"/>
              </a:rPr>
              <a:t>.</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do</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Explore and understand rich and varied datasets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Develop insight, and share it with others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Build real systems!</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need</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Python</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Statistics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Basics of Deep Learning</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3" name="Shape 213"/>
        <p:cNvGrpSpPr/>
        <p:nvPr/>
      </p:nvGrpSpPr>
      <p:grpSpPr>
        <a:xfrm>
          <a:off x="0" y="0"/>
          <a:ext cx="0" cy="0"/>
          <a:chOff x="0" y="0"/>
          <a:chExt cx="0" cy="0"/>
        </a:xfrm>
      </p:grpSpPr>
      <p:sp>
        <p:nvSpPr>
          <p:cNvPr id="214" name="Google Shape;214;p30"/>
          <p:cNvSpPr txBox="1"/>
          <p:nvPr/>
        </p:nvSpPr>
        <p:spPr>
          <a:xfrm>
            <a:off x="4914983" y="626303"/>
            <a:ext cx="40392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Web</a:t>
            </a:r>
            <a:r>
              <a:rPr lang="en" sz="3200">
                <a:solidFill>
                  <a:schemeClr val="dk1"/>
                </a:solidFill>
                <a:latin typeface="Adamina"/>
                <a:ea typeface="Adamina"/>
                <a:cs typeface="Adamina"/>
                <a:sym typeface="Adamina"/>
              </a:rPr>
              <a:t> Interview</a:t>
            </a:r>
            <a:endParaRPr sz="500">
              <a:solidFill>
                <a:schemeClr val="dk1"/>
              </a:solidFill>
              <a:latin typeface="Adamina"/>
              <a:ea typeface="Adamina"/>
              <a:cs typeface="Adamina"/>
              <a:sym typeface="Adamina"/>
            </a:endParaRPr>
          </a:p>
        </p:txBody>
      </p:sp>
      <p:graphicFrame>
        <p:nvGraphicFramePr>
          <p:cNvPr id="215" name="Google Shape;215;p30"/>
          <p:cNvGraphicFramePr/>
          <p:nvPr/>
        </p:nvGraphicFramePr>
        <p:xfrm>
          <a:off x="3659871" y="2006275"/>
          <a:ext cx="3000000" cy="3000000"/>
        </p:xfrm>
        <a:graphic>
          <a:graphicData uri="http://schemas.openxmlformats.org/drawingml/2006/table">
            <a:tbl>
              <a:tblPr bandRow="1">
                <a:noFill/>
                <a:tableStyleId>{7A910BC4-2CF3-4A62-8E17-5EBC3307D3E0}</a:tableStyleId>
              </a:tblPr>
              <a:tblGrid>
                <a:gridCol w="1684600"/>
              </a:tblGrid>
              <a:tr h="254300">
                <a:tc>
                  <a:txBody>
                    <a:bodyPr/>
                    <a:lstStyle/>
                    <a:p>
                      <a:pPr indent="139700" lvl="0" marL="0" marR="0" rtl="0" algn="l">
                        <a:lnSpc>
                          <a:spcPct val="100000"/>
                        </a:lnSpc>
                        <a:spcBef>
                          <a:spcPts val="0"/>
                        </a:spcBef>
                        <a:spcAft>
                          <a:spcPts val="0"/>
                        </a:spcAft>
                        <a:buClr>
                          <a:srgbClr val="1A1919"/>
                        </a:buClr>
                        <a:buSzPts val="1100"/>
                        <a:buFont typeface="Arial"/>
                        <a:buNone/>
                      </a:pPr>
                      <a:r>
                        <a:rPr b="1" lang="en" sz="1100">
                          <a:solidFill>
                            <a:schemeClr val="dk1"/>
                          </a:solidFill>
                        </a:rPr>
                        <a:t>Topics</a:t>
                      </a:r>
                      <a:endParaRPr b="1" sz="500">
                        <a:solidFill>
                          <a:schemeClr val="dk1"/>
                        </a:solidFill>
                      </a:endParaRPr>
                    </a:p>
                  </a:txBody>
                  <a:tcPr marT="19050" marB="19050" marR="19050" marL="1905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E"/>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J</a:t>
                      </a:r>
                      <a:r>
                        <a:rPr lang="en" sz="900">
                          <a:solidFill>
                            <a:schemeClr val="dk2"/>
                          </a:solidFill>
                          <a:latin typeface="Helvetica Neue Light"/>
                          <a:ea typeface="Helvetica Neue Light"/>
                          <a:cs typeface="Helvetica Neue Light"/>
                          <a:sym typeface="Helvetica Neue Light"/>
                        </a:rPr>
                        <a:t>avascript</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Advanced CSS</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Single Page Apps</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APIs</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SQL</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Redux</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Node.JS (or Java)</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bl>
          </a:graphicData>
        </a:graphic>
      </p:graphicFrame>
      <p:pic>
        <p:nvPicPr>
          <p:cNvPr id="216" name="Google Shape;216;p30"/>
          <p:cNvPicPr preferRelativeResize="0"/>
          <p:nvPr/>
        </p:nvPicPr>
        <p:blipFill>
          <a:blip r:embed="rId3">
            <a:alphaModFix/>
          </a:blip>
          <a:stretch>
            <a:fillRect/>
          </a:stretch>
        </p:blipFill>
        <p:spPr>
          <a:xfrm rot="9518127">
            <a:off x="5442082" y="1521813"/>
            <a:ext cx="2164637" cy="465748"/>
          </a:xfrm>
          <a:prstGeom prst="rect">
            <a:avLst/>
          </a:prstGeom>
          <a:noFill/>
          <a:ln>
            <a:noFill/>
          </a:ln>
        </p:spPr>
      </p:pic>
      <p:sp>
        <p:nvSpPr>
          <p:cNvPr id="217" name="Google Shape;217;p30"/>
          <p:cNvSpPr txBox="1"/>
          <p:nvPr/>
        </p:nvSpPr>
        <p:spPr>
          <a:xfrm>
            <a:off x="666875" y="2113925"/>
            <a:ext cx="2874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1111"/>
                </a:solidFill>
                <a:highlight>
                  <a:srgbClr val="FFFFFF"/>
                </a:highlight>
                <a:latin typeface="Helvetica Neue"/>
                <a:ea typeface="Helvetica Neue"/>
                <a:cs typeface="Helvetica Neue"/>
                <a:sym typeface="Helvetica Neue"/>
              </a:rPr>
              <a:t>You will schedule an hour long Web Interview </a:t>
            </a:r>
            <a:endParaRPr sz="1000">
              <a:solidFill>
                <a:srgbClr val="11111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00">
              <a:solidFill>
                <a:srgbClr val="11111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do</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Demonstrate your mastery of Front End and Back End Web Development.</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Answer questions through your previous projects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You will not be scored on your code but it will be a starting point for discussion.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need</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Links to Build Week 3 and 4 projects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Link to Labs project</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Link to any other personal projects (optional)</a:t>
            </a:r>
            <a:endParaRPr sz="1000">
              <a:solidFill>
                <a:srgbClr val="11111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1" name="Shape 221"/>
        <p:cNvGrpSpPr/>
        <p:nvPr/>
      </p:nvGrpSpPr>
      <p:grpSpPr>
        <a:xfrm>
          <a:off x="0" y="0"/>
          <a:ext cx="0" cy="0"/>
          <a:chOff x="0" y="0"/>
          <a:chExt cx="0" cy="0"/>
        </a:xfrm>
      </p:grpSpPr>
      <p:sp>
        <p:nvSpPr>
          <p:cNvPr id="222" name="Google Shape;222;p31"/>
          <p:cNvSpPr txBox="1"/>
          <p:nvPr/>
        </p:nvSpPr>
        <p:spPr>
          <a:xfrm>
            <a:off x="688208" y="626303"/>
            <a:ext cx="40392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iO</a:t>
            </a:r>
            <a:r>
              <a:rPr lang="en" sz="3200">
                <a:solidFill>
                  <a:schemeClr val="dk1"/>
                </a:solidFill>
                <a:latin typeface="Adamina"/>
                <a:ea typeface="Adamina"/>
                <a:cs typeface="Adamina"/>
                <a:sym typeface="Adamina"/>
              </a:rPr>
              <a:t>S Interview</a:t>
            </a:r>
            <a:endParaRPr sz="500">
              <a:solidFill>
                <a:schemeClr val="dk1"/>
              </a:solidFill>
              <a:latin typeface="Adamina"/>
              <a:ea typeface="Adamina"/>
              <a:cs typeface="Adamina"/>
              <a:sym typeface="Adamina"/>
            </a:endParaRPr>
          </a:p>
        </p:txBody>
      </p:sp>
      <p:graphicFrame>
        <p:nvGraphicFramePr>
          <p:cNvPr id="223" name="Google Shape;223;p31"/>
          <p:cNvGraphicFramePr/>
          <p:nvPr/>
        </p:nvGraphicFramePr>
        <p:xfrm>
          <a:off x="3813821" y="2034275"/>
          <a:ext cx="3000000" cy="3000000"/>
        </p:xfrm>
        <a:graphic>
          <a:graphicData uri="http://schemas.openxmlformats.org/drawingml/2006/table">
            <a:tbl>
              <a:tblPr bandRow="1">
                <a:noFill/>
                <a:tableStyleId>{7A910BC4-2CF3-4A62-8E17-5EBC3307D3E0}</a:tableStyleId>
              </a:tblPr>
              <a:tblGrid>
                <a:gridCol w="1684600"/>
              </a:tblGrid>
              <a:tr h="303300">
                <a:tc>
                  <a:txBody>
                    <a:bodyPr/>
                    <a:lstStyle/>
                    <a:p>
                      <a:pPr indent="139700" lvl="0" marL="0" marR="0" rtl="0" algn="l">
                        <a:lnSpc>
                          <a:spcPct val="100000"/>
                        </a:lnSpc>
                        <a:spcBef>
                          <a:spcPts val="0"/>
                        </a:spcBef>
                        <a:spcAft>
                          <a:spcPts val="0"/>
                        </a:spcAft>
                        <a:buClr>
                          <a:srgbClr val="1A1919"/>
                        </a:buClr>
                        <a:buSzPts val="1100"/>
                        <a:buFont typeface="Arial"/>
                        <a:buNone/>
                      </a:pPr>
                      <a:r>
                        <a:rPr b="1" lang="en" sz="1100">
                          <a:solidFill>
                            <a:schemeClr val="dk1"/>
                          </a:solidFill>
                        </a:rPr>
                        <a:t>Topics</a:t>
                      </a:r>
                      <a:endParaRPr b="1" sz="500">
                        <a:solidFill>
                          <a:schemeClr val="dk1"/>
                        </a:solidFill>
                      </a:endParaRPr>
                    </a:p>
                  </a:txBody>
                  <a:tcPr marT="19050" marB="19050" marR="19050" marL="1905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E"/>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iOS Fundamentals</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Networking and Persistence</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Core Data</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Architecture and Persistence</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Objective-C and Beyond </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bl>
          </a:graphicData>
        </a:graphic>
      </p:graphicFrame>
      <p:pic>
        <p:nvPicPr>
          <p:cNvPr id="224" name="Google Shape;224;p31"/>
          <p:cNvPicPr preferRelativeResize="0"/>
          <p:nvPr/>
        </p:nvPicPr>
        <p:blipFill>
          <a:blip r:embed="rId3">
            <a:alphaModFix/>
          </a:blip>
          <a:stretch>
            <a:fillRect/>
          </a:stretch>
        </p:blipFill>
        <p:spPr>
          <a:xfrm flipH="1" rot="-9245667">
            <a:off x="1741218" y="1609078"/>
            <a:ext cx="1823813" cy="465744"/>
          </a:xfrm>
          <a:prstGeom prst="rect">
            <a:avLst/>
          </a:prstGeom>
          <a:noFill/>
          <a:ln>
            <a:noFill/>
          </a:ln>
        </p:spPr>
      </p:pic>
      <p:sp>
        <p:nvSpPr>
          <p:cNvPr id="225" name="Google Shape;225;p31"/>
          <p:cNvSpPr txBox="1"/>
          <p:nvPr/>
        </p:nvSpPr>
        <p:spPr>
          <a:xfrm>
            <a:off x="5851600" y="21435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You will schedule an hour long iOS interview.</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do</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S</a:t>
            </a:r>
            <a:r>
              <a:rPr lang="en" sz="1000">
                <a:latin typeface="Helvetica Neue"/>
                <a:ea typeface="Helvetica Neue"/>
                <a:cs typeface="Helvetica Neue"/>
                <a:sym typeface="Helvetica Neue"/>
              </a:rPr>
              <a:t>how your mastery of concepts from each of the iOS Development Sprints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-Provide examples of your answers in your code</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need</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Links to </a:t>
            </a:r>
            <a:r>
              <a:rPr lang="en" sz="1000">
                <a:latin typeface="Helvetica Neue"/>
                <a:ea typeface="Helvetica Neue"/>
                <a:cs typeface="Helvetica Neue"/>
                <a:sym typeface="Helvetica Neue"/>
              </a:rPr>
              <a:t>iOS app projects.</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Google Shape;230;p32"/>
          <p:cNvSpPr txBox="1"/>
          <p:nvPr/>
        </p:nvSpPr>
        <p:spPr>
          <a:xfrm>
            <a:off x="4914983" y="626303"/>
            <a:ext cx="40392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Android</a:t>
            </a:r>
            <a:r>
              <a:rPr lang="en" sz="3200">
                <a:solidFill>
                  <a:schemeClr val="dk1"/>
                </a:solidFill>
                <a:latin typeface="Adamina"/>
                <a:ea typeface="Adamina"/>
                <a:cs typeface="Adamina"/>
                <a:sym typeface="Adamina"/>
              </a:rPr>
              <a:t> Interview</a:t>
            </a:r>
            <a:endParaRPr sz="500">
              <a:solidFill>
                <a:schemeClr val="dk1"/>
              </a:solidFill>
              <a:latin typeface="Adamina"/>
              <a:ea typeface="Adamina"/>
              <a:cs typeface="Adamina"/>
              <a:sym typeface="Adamina"/>
            </a:endParaRPr>
          </a:p>
        </p:txBody>
      </p:sp>
      <p:graphicFrame>
        <p:nvGraphicFramePr>
          <p:cNvPr id="231" name="Google Shape;231;p32"/>
          <p:cNvGraphicFramePr/>
          <p:nvPr/>
        </p:nvGraphicFramePr>
        <p:xfrm>
          <a:off x="3659871" y="2006275"/>
          <a:ext cx="3000000" cy="3000000"/>
        </p:xfrm>
        <a:graphic>
          <a:graphicData uri="http://schemas.openxmlformats.org/drawingml/2006/table">
            <a:tbl>
              <a:tblPr bandRow="1">
                <a:noFill/>
                <a:tableStyleId>{7A910BC4-2CF3-4A62-8E17-5EBC3307D3E0}</a:tableStyleId>
              </a:tblPr>
              <a:tblGrid>
                <a:gridCol w="1684600"/>
              </a:tblGrid>
              <a:tr h="254300">
                <a:tc>
                  <a:txBody>
                    <a:bodyPr/>
                    <a:lstStyle/>
                    <a:p>
                      <a:pPr indent="139700" lvl="0" marL="0" marR="0" rtl="0" algn="l">
                        <a:lnSpc>
                          <a:spcPct val="100000"/>
                        </a:lnSpc>
                        <a:spcBef>
                          <a:spcPts val="0"/>
                        </a:spcBef>
                        <a:spcAft>
                          <a:spcPts val="0"/>
                        </a:spcAft>
                        <a:buClr>
                          <a:srgbClr val="1A1919"/>
                        </a:buClr>
                        <a:buSzPts val="1100"/>
                        <a:buFont typeface="Arial"/>
                        <a:buNone/>
                      </a:pPr>
                      <a:r>
                        <a:rPr b="1" lang="en" sz="1100">
                          <a:solidFill>
                            <a:schemeClr val="dk1"/>
                          </a:solidFill>
                        </a:rPr>
                        <a:t>Topics</a:t>
                      </a:r>
                      <a:endParaRPr b="1" sz="500">
                        <a:solidFill>
                          <a:schemeClr val="dk1"/>
                        </a:solidFill>
                      </a:endParaRPr>
                    </a:p>
                  </a:txBody>
                  <a:tcPr marT="19050" marB="19050" marR="19050" marL="1905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E"/>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Android Fundamentals</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User Interface</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Kotlin</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Data Persistence</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Code Quality</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Java and Spring</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rtl="0" algn="l">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RDBMS and APIs</a:t>
                      </a:r>
                      <a:endParaRPr sz="9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bl>
          </a:graphicData>
        </a:graphic>
      </p:graphicFrame>
      <p:pic>
        <p:nvPicPr>
          <p:cNvPr id="232" name="Google Shape;232;p32"/>
          <p:cNvPicPr preferRelativeResize="0"/>
          <p:nvPr/>
        </p:nvPicPr>
        <p:blipFill>
          <a:blip r:embed="rId3">
            <a:alphaModFix/>
          </a:blip>
          <a:stretch>
            <a:fillRect/>
          </a:stretch>
        </p:blipFill>
        <p:spPr>
          <a:xfrm rot="9518127">
            <a:off x="5442082" y="1521813"/>
            <a:ext cx="2164637" cy="465748"/>
          </a:xfrm>
          <a:prstGeom prst="rect">
            <a:avLst/>
          </a:prstGeom>
          <a:noFill/>
          <a:ln>
            <a:noFill/>
          </a:ln>
        </p:spPr>
      </p:pic>
      <p:sp>
        <p:nvSpPr>
          <p:cNvPr id="233" name="Google Shape;233;p32"/>
          <p:cNvSpPr txBox="1"/>
          <p:nvPr/>
        </p:nvSpPr>
        <p:spPr>
          <a:xfrm>
            <a:off x="666875" y="2113925"/>
            <a:ext cx="2993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1111"/>
                </a:solidFill>
                <a:highlight>
                  <a:srgbClr val="FFFFFF"/>
                </a:highlight>
                <a:latin typeface="Helvetica Neue"/>
                <a:ea typeface="Helvetica Neue"/>
                <a:cs typeface="Helvetica Neue"/>
                <a:sym typeface="Helvetica Neue"/>
              </a:rPr>
              <a:t>You will schedule an hour long Android  Interview </a:t>
            </a:r>
            <a:endParaRPr sz="1000">
              <a:solidFill>
                <a:srgbClr val="11111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do</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Show your mastery of concepts from each of the Android Development Sprints</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-Provide examples of your answers in your code</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need</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Links to Android app projects.</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b="1" sz="10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Challenge: HackerRank</a:t>
            </a:r>
            <a:endParaRPr/>
          </a:p>
        </p:txBody>
      </p:sp>
      <p:sp>
        <p:nvSpPr>
          <p:cNvPr id="239" name="Google Shape;239;p33"/>
          <p:cNvSpPr txBox="1"/>
          <p:nvPr>
            <p:ph idx="1" type="body"/>
          </p:nvPr>
        </p:nvSpPr>
        <p:spPr>
          <a:xfrm>
            <a:off x="311700" y="1312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1D1C1D"/>
                </a:solidFill>
                <a:latin typeface="Arial"/>
                <a:ea typeface="Arial"/>
                <a:cs typeface="Arial"/>
                <a:sym typeface="Arial"/>
              </a:rPr>
              <a:t>Code Challenge</a:t>
            </a:r>
            <a:endParaRPr b="1" sz="1150">
              <a:solidFill>
                <a:srgbClr val="1D1C1D"/>
              </a:solidFill>
              <a:latin typeface="Arial"/>
              <a:ea typeface="Arial"/>
              <a:cs typeface="Arial"/>
              <a:sym typeface="Arial"/>
            </a:endParaRPr>
          </a:p>
          <a:p>
            <a:pPr indent="0" lvl="0" marL="0" rtl="0" algn="l">
              <a:spcBef>
                <a:spcPts val="1600"/>
              </a:spcBef>
              <a:spcAft>
                <a:spcPts val="0"/>
              </a:spcAft>
              <a:buNone/>
            </a:pPr>
            <a:r>
              <a:rPr lang="en" sz="1150">
                <a:solidFill>
                  <a:srgbClr val="1D1C1D"/>
                </a:solidFill>
                <a:latin typeface="Arial"/>
                <a:ea typeface="Arial"/>
                <a:cs typeface="Arial"/>
                <a:sym typeface="Arial"/>
              </a:rPr>
              <a:t>The code challenge will be administered using HackerRank. You will be asked to solve three or four coding problems (depending on the version of the assessment). We recommend the language of your core program, but you can choose between JavaScript, Python, Java, or Swift.</a:t>
            </a:r>
            <a:endParaRPr sz="1150">
              <a:solidFill>
                <a:srgbClr val="1D1C1D"/>
              </a:solidFill>
              <a:latin typeface="Arial"/>
              <a:ea typeface="Arial"/>
              <a:cs typeface="Arial"/>
              <a:sym typeface="Arial"/>
            </a:endParaRPr>
          </a:p>
          <a:p>
            <a:pPr indent="0" lvl="0" marL="0" rtl="0" algn="l">
              <a:spcBef>
                <a:spcPts val="1200"/>
              </a:spcBef>
              <a:spcAft>
                <a:spcPts val="0"/>
              </a:spcAft>
              <a:buNone/>
            </a:pPr>
            <a:r>
              <a:rPr lang="en" sz="1150">
                <a:solidFill>
                  <a:srgbClr val="1D1C1D"/>
                </a:solidFill>
                <a:latin typeface="Arial"/>
                <a:ea typeface="Arial"/>
                <a:cs typeface="Arial"/>
                <a:sym typeface="Arial"/>
              </a:rPr>
              <a:t>Each version of the HackerRank assessment has a time limit equal to one hour per problem. For example, if the version of the HackerRank you receive has four problems then you will have four hours to complete the assessment. You do not have to break up the time evenly between problems. You may, for example, choose to spend two hours on one problem and 30 minutes on each of the remaining three.</a:t>
            </a:r>
            <a:endParaRPr sz="1150">
              <a:solidFill>
                <a:srgbClr val="1D1C1D"/>
              </a:solidFill>
              <a:latin typeface="Arial"/>
              <a:ea typeface="Arial"/>
              <a:cs typeface="Arial"/>
              <a:sym typeface="Arial"/>
            </a:endParaRPr>
          </a:p>
          <a:p>
            <a:pPr indent="0" lvl="0" marL="0" rtl="0" algn="l">
              <a:spcBef>
                <a:spcPts val="1200"/>
              </a:spcBef>
              <a:spcAft>
                <a:spcPts val="0"/>
              </a:spcAft>
              <a:buNone/>
            </a:pPr>
            <a:r>
              <a:rPr lang="en" sz="1150">
                <a:solidFill>
                  <a:srgbClr val="1D1C1D"/>
                </a:solidFill>
                <a:latin typeface="Arial"/>
                <a:ea typeface="Arial"/>
                <a:cs typeface="Arial"/>
                <a:sym typeface="Arial"/>
              </a:rPr>
              <a:t>HackerRank runs your code for each problem against a large number of test cases (additional to the test cases shown to you during the assessment). Your score is the total percentage of test cases passed. Your score is not affected by the time it takes you to complete each problem.</a:t>
            </a:r>
            <a:endParaRPr sz="1150">
              <a:solidFill>
                <a:srgbClr val="1D1C1D"/>
              </a:solidFill>
              <a:latin typeface="Arial"/>
              <a:ea typeface="Arial"/>
              <a:cs typeface="Arial"/>
              <a:sym typeface="Arial"/>
            </a:endParaRPr>
          </a:p>
          <a:p>
            <a:pPr indent="0" lvl="0" marL="0" rtl="0" algn="l">
              <a:spcBef>
                <a:spcPts val="1200"/>
              </a:spcBef>
              <a:spcAft>
                <a:spcPts val="0"/>
              </a:spcAft>
              <a:buNone/>
            </a:pPr>
            <a:r>
              <a:rPr b="1" lang="en" sz="1150">
                <a:solidFill>
                  <a:srgbClr val="1D1C1D"/>
                </a:solidFill>
                <a:latin typeface="Arial"/>
                <a:ea typeface="Arial"/>
                <a:cs typeface="Arial"/>
                <a:sym typeface="Arial"/>
              </a:rPr>
              <a:t>Possible Results</a:t>
            </a:r>
            <a:endParaRPr b="1" sz="1150">
              <a:solidFill>
                <a:srgbClr val="1D1C1D"/>
              </a:solidFill>
              <a:latin typeface="Arial"/>
              <a:ea typeface="Arial"/>
              <a:cs typeface="Arial"/>
              <a:sym typeface="Arial"/>
            </a:endParaRPr>
          </a:p>
          <a:p>
            <a:pPr indent="0" lvl="0" marL="0" rtl="0" algn="l">
              <a:spcBef>
                <a:spcPts val="1600"/>
              </a:spcBef>
              <a:spcAft>
                <a:spcPts val="1600"/>
              </a:spcAft>
              <a:buNone/>
            </a:pPr>
            <a:r>
              <a:rPr lang="en" sz="1150">
                <a:solidFill>
                  <a:srgbClr val="1D1C1D"/>
                </a:solidFill>
                <a:latin typeface="Arial"/>
                <a:ea typeface="Arial"/>
                <a:cs typeface="Arial"/>
                <a:sym typeface="Arial"/>
              </a:rPr>
              <a:t>A passing score is considered 60% or higher.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3" name="Shape 243"/>
        <p:cNvGrpSpPr/>
        <p:nvPr/>
      </p:nvGrpSpPr>
      <p:grpSpPr>
        <a:xfrm>
          <a:off x="0" y="0"/>
          <a:ext cx="0" cy="0"/>
          <a:chOff x="0" y="0"/>
          <a:chExt cx="0" cy="0"/>
        </a:xfrm>
      </p:grpSpPr>
      <p:sp>
        <p:nvSpPr>
          <p:cNvPr id="244" name="Google Shape;244;p34"/>
          <p:cNvSpPr txBox="1"/>
          <p:nvPr/>
        </p:nvSpPr>
        <p:spPr>
          <a:xfrm>
            <a:off x="688200" y="626300"/>
            <a:ext cx="4990500" cy="572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200"/>
              <a:buFont typeface="Arial"/>
              <a:buNone/>
            </a:pPr>
            <a:r>
              <a:rPr lang="en" sz="3200">
                <a:solidFill>
                  <a:schemeClr val="dk1"/>
                </a:solidFill>
                <a:latin typeface="Adamina"/>
                <a:ea typeface="Adamina"/>
                <a:cs typeface="Adamina"/>
                <a:sym typeface="Adamina"/>
              </a:rPr>
              <a:t>Code Challenge Interview</a:t>
            </a:r>
            <a:endParaRPr sz="500">
              <a:solidFill>
                <a:schemeClr val="dk1"/>
              </a:solidFill>
              <a:latin typeface="Adamina"/>
              <a:ea typeface="Adamina"/>
              <a:cs typeface="Adamina"/>
              <a:sym typeface="Adamina"/>
            </a:endParaRPr>
          </a:p>
        </p:txBody>
      </p:sp>
      <p:graphicFrame>
        <p:nvGraphicFramePr>
          <p:cNvPr id="245" name="Google Shape;245;p34"/>
          <p:cNvGraphicFramePr/>
          <p:nvPr/>
        </p:nvGraphicFramePr>
        <p:xfrm>
          <a:off x="3813821" y="2034275"/>
          <a:ext cx="3000000" cy="3000000"/>
        </p:xfrm>
        <a:graphic>
          <a:graphicData uri="http://schemas.openxmlformats.org/drawingml/2006/table">
            <a:tbl>
              <a:tblPr bandRow="1">
                <a:noFill/>
                <a:tableStyleId>{7A910BC4-2CF3-4A62-8E17-5EBC3307D3E0}</a:tableStyleId>
              </a:tblPr>
              <a:tblGrid>
                <a:gridCol w="1684600"/>
              </a:tblGrid>
              <a:tr h="303300">
                <a:tc>
                  <a:txBody>
                    <a:bodyPr/>
                    <a:lstStyle/>
                    <a:p>
                      <a:pPr indent="139700" lvl="0" marL="0" marR="0" rtl="0" algn="l">
                        <a:lnSpc>
                          <a:spcPct val="100000"/>
                        </a:lnSpc>
                        <a:spcBef>
                          <a:spcPts val="0"/>
                        </a:spcBef>
                        <a:spcAft>
                          <a:spcPts val="0"/>
                        </a:spcAft>
                        <a:buClr>
                          <a:srgbClr val="1A1919"/>
                        </a:buClr>
                        <a:buSzPts val="1100"/>
                        <a:buFont typeface="Arial"/>
                        <a:buNone/>
                      </a:pPr>
                      <a:r>
                        <a:rPr b="1" lang="en" sz="1100">
                          <a:solidFill>
                            <a:schemeClr val="dk1"/>
                          </a:solidFill>
                        </a:rPr>
                        <a:t>Topics</a:t>
                      </a:r>
                      <a:endParaRPr b="1" sz="500">
                        <a:solidFill>
                          <a:schemeClr val="dk1"/>
                        </a:solidFill>
                      </a:endParaRPr>
                    </a:p>
                  </a:txBody>
                  <a:tcPr marT="19050" marB="19050" marR="19050" marL="19050"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E"/>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Code Readability</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Problem solving strategy</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03300">
                <a:tc>
                  <a:txBody>
                    <a:bodyPr/>
                    <a:lstStyle/>
                    <a:p>
                      <a:pPr indent="139700" lvl="0" marL="0" marR="0" rtl="0" algn="l">
                        <a:lnSpc>
                          <a:spcPct val="100000"/>
                        </a:lnSpc>
                        <a:spcBef>
                          <a:spcPts val="0"/>
                        </a:spcBef>
                        <a:spcAft>
                          <a:spcPts val="0"/>
                        </a:spcAft>
                        <a:buClr>
                          <a:schemeClr val="dk1"/>
                        </a:buClr>
                        <a:buSzPts val="900"/>
                        <a:buFont typeface="Arial"/>
                        <a:buNone/>
                      </a:pPr>
                      <a:r>
                        <a:rPr lang="en" sz="900">
                          <a:solidFill>
                            <a:schemeClr val="dk2"/>
                          </a:solidFill>
                          <a:latin typeface="Helvetica Neue Light"/>
                          <a:ea typeface="Helvetica Neue Light"/>
                          <a:cs typeface="Helvetica Neue Light"/>
                          <a:sym typeface="Helvetica Neue Light"/>
                        </a:rPr>
                        <a:t>Time and space complexity</a:t>
                      </a:r>
                      <a:endParaRPr sz="500">
                        <a:solidFill>
                          <a:schemeClr val="dk2"/>
                        </a:solidFill>
                        <a:latin typeface="Helvetica Neue Light"/>
                        <a:ea typeface="Helvetica Neue Light"/>
                        <a:cs typeface="Helvetica Neue Light"/>
                        <a:sym typeface="Helvetica Neue Light"/>
                      </a:endParaRPr>
                    </a:p>
                  </a:txBody>
                  <a:tcPr marT="19050" marB="19050" marR="19050" marL="1905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2"/>
                    </a:solidFill>
                  </a:tcPr>
                </a:tc>
              </a:tr>
            </a:tbl>
          </a:graphicData>
        </a:graphic>
      </p:graphicFrame>
      <p:pic>
        <p:nvPicPr>
          <p:cNvPr id="246" name="Google Shape;246;p34"/>
          <p:cNvPicPr preferRelativeResize="0"/>
          <p:nvPr/>
        </p:nvPicPr>
        <p:blipFill>
          <a:blip r:embed="rId3">
            <a:alphaModFix/>
          </a:blip>
          <a:stretch>
            <a:fillRect/>
          </a:stretch>
        </p:blipFill>
        <p:spPr>
          <a:xfrm flipH="1" rot="-9245667">
            <a:off x="1741218" y="1609078"/>
            <a:ext cx="1823813" cy="465744"/>
          </a:xfrm>
          <a:prstGeom prst="rect">
            <a:avLst/>
          </a:prstGeom>
          <a:noFill/>
          <a:ln>
            <a:noFill/>
          </a:ln>
        </p:spPr>
      </p:pic>
      <p:sp>
        <p:nvSpPr>
          <p:cNvPr id="247" name="Google Shape;247;p34"/>
          <p:cNvSpPr txBox="1"/>
          <p:nvPr/>
        </p:nvSpPr>
        <p:spPr>
          <a:xfrm>
            <a:off x="5851600" y="21435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You will schedule an 30 minute long code challenge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What you will do</a:t>
            </a:r>
            <a:endParaRPr sz="10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 Discuss your answers on the code challenge assessment.</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1" name="Shape 251"/>
        <p:cNvGrpSpPr/>
        <p:nvPr/>
      </p:nvGrpSpPr>
      <p:grpSpPr>
        <a:xfrm>
          <a:off x="0" y="0"/>
          <a:ext cx="0" cy="0"/>
          <a:chOff x="0" y="0"/>
          <a:chExt cx="0" cy="0"/>
        </a:xfrm>
      </p:grpSpPr>
      <p:sp>
        <p:nvSpPr>
          <p:cNvPr id="252" name="Google Shape;252;p35"/>
          <p:cNvSpPr txBox="1"/>
          <p:nvPr/>
        </p:nvSpPr>
        <p:spPr>
          <a:xfrm>
            <a:off x="4220550" y="1887725"/>
            <a:ext cx="4034400" cy="529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EC3944"/>
              </a:buClr>
              <a:buSzPts val="3800"/>
              <a:buFont typeface="Arial"/>
              <a:buNone/>
            </a:pPr>
            <a:r>
              <a:rPr lang="en" sz="3800">
                <a:solidFill>
                  <a:schemeClr val="dk1"/>
                </a:solidFill>
                <a:latin typeface="Adamina"/>
                <a:ea typeface="Adamina"/>
                <a:cs typeface="Adamina"/>
                <a:sym typeface="Adamina"/>
              </a:rPr>
              <a:t>Behavioral </a:t>
            </a:r>
            <a:br>
              <a:rPr lang="en" sz="3800">
                <a:solidFill>
                  <a:schemeClr val="dk1"/>
                </a:solidFill>
                <a:latin typeface="Adamina"/>
                <a:ea typeface="Adamina"/>
                <a:cs typeface="Adamina"/>
                <a:sym typeface="Adamina"/>
              </a:rPr>
            </a:br>
            <a:r>
              <a:rPr lang="en" sz="3800">
                <a:solidFill>
                  <a:schemeClr val="dk1"/>
                </a:solidFill>
                <a:latin typeface="Adamina"/>
                <a:ea typeface="Adamina"/>
                <a:cs typeface="Adamina"/>
                <a:sym typeface="Adamina"/>
              </a:rPr>
              <a:t>Interview </a:t>
            </a:r>
            <a:endParaRPr sz="500">
              <a:solidFill>
                <a:schemeClr val="dk1"/>
              </a:solidFill>
              <a:latin typeface="Adamina"/>
              <a:ea typeface="Adamina"/>
              <a:cs typeface="Adamina"/>
              <a:sym typeface="Adamina"/>
            </a:endParaRPr>
          </a:p>
        </p:txBody>
      </p:sp>
      <p:sp>
        <p:nvSpPr>
          <p:cNvPr id="253" name="Google Shape;253;p35"/>
          <p:cNvSpPr txBox="1"/>
          <p:nvPr/>
        </p:nvSpPr>
        <p:spPr>
          <a:xfrm>
            <a:off x="966522" y="423520"/>
            <a:ext cx="1885800" cy="2215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13100"/>
              <a:buFont typeface="Arial"/>
              <a:buNone/>
            </a:pPr>
            <a:r>
              <a:rPr i="0" lang="en" sz="14000" u="none" cap="none" strike="noStrike">
                <a:solidFill>
                  <a:schemeClr val="dk2"/>
                </a:solidFill>
                <a:latin typeface="Helvetica Neue"/>
                <a:ea typeface="Helvetica Neue"/>
                <a:cs typeface="Helvetica Neue"/>
                <a:sym typeface="Helvetica Neue"/>
              </a:rPr>
              <a:t>2</a:t>
            </a:r>
            <a:endParaRPr sz="14000">
              <a:solidFill>
                <a:schemeClr val="dk2"/>
              </a:solidFill>
              <a:latin typeface="Helvetica Neue"/>
              <a:ea typeface="Helvetica Neue"/>
              <a:cs typeface="Helvetica Neue"/>
              <a:sym typeface="Helvetica Neue"/>
            </a:endParaRPr>
          </a:p>
        </p:txBody>
      </p:sp>
      <p:sp>
        <p:nvSpPr>
          <p:cNvPr id="254" name="Google Shape;254;p35"/>
          <p:cNvSpPr txBox="1"/>
          <p:nvPr/>
        </p:nvSpPr>
        <p:spPr>
          <a:xfrm>
            <a:off x="4372950" y="2776425"/>
            <a:ext cx="3366000" cy="1502700"/>
          </a:xfrm>
          <a:prstGeom prst="rect">
            <a:avLst/>
          </a:prstGeom>
          <a:noFill/>
          <a:ln>
            <a:noFill/>
          </a:ln>
        </p:spPr>
        <p:txBody>
          <a:bodyPr anchorCtr="0" anchor="t" bIns="26775" lIns="26775" spcFirstLastPara="1" rIns="26775" wrap="square" tIns="26775">
            <a:noAutofit/>
          </a:bodyPr>
          <a:lstStyle/>
          <a:p>
            <a:pPr indent="0" lvl="0" marL="0" marR="0" rtl="0" algn="l">
              <a:lnSpc>
                <a:spcPct val="115000"/>
              </a:lnSpc>
              <a:spcBef>
                <a:spcPts val="0"/>
              </a:spcBef>
              <a:spcAft>
                <a:spcPts val="0"/>
              </a:spcAft>
              <a:buClr>
                <a:srgbClr val="0C0E13"/>
              </a:buClr>
              <a:buSzPts val="1100"/>
              <a:buFont typeface="Arial"/>
              <a:buNone/>
            </a:pPr>
            <a:r>
              <a:rPr lang="en" sz="1000">
                <a:solidFill>
                  <a:schemeClr val="dk2"/>
                </a:solidFill>
                <a:latin typeface="Helvetica Neue"/>
                <a:ea typeface="Helvetica Neue"/>
                <a:cs typeface="Helvetica Neue"/>
                <a:sym typeface="Helvetica Neue"/>
              </a:rPr>
              <a:t>Complete a behavioral interview with a coach (30 minutes). </a:t>
            </a:r>
            <a:r>
              <a:rPr i="0" lang="en" sz="1000" u="none" cap="none" strike="noStrike">
                <a:solidFill>
                  <a:schemeClr val="dk2"/>
                </a:solidFill>
                <a:latin typeface="Helvetica Neue"/>
                <a:ea typeface="Helvetica Neue"/>
                <a:cs typeface="Helvetica Neue"/>
                <a:sym typeface="Helvetica Neue"/>
              </a:rPr>
              <a:t>You</a:t>
            </a:r>
            <a:r>
              <a:rPr lang="en" sz="1000">
                <a:solidFill>
                  <a:schemeClr val="dk2"/>
                </a:solidFill>
                <a:latin typeface="Helvetica Neue"/>
                <a:ea typeface="Helvetica Neue"/>
                <a:cs typeface="Helvetica Neue"/>
                <a:sym typeface="Helvetica Neue"/>
              </a:rPr>
              <a:t>’ll be primarily working with Jordan Isbell and Katie Spencer in order to prepare for this requirement. </a:t>
            </a:r>
            <a:endParaRPr sz="1000">
              <a:solidFill>
                <a:schemeClr val="dk2"/>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2" name="Shape 82"/>
        <p:cNvGrpSpPr/>
        <p:nvPr/>
      </p:nvGrpSpPr>
      <p:grpSpPr>
        <a:xfrm>
          <a:off x="0" y="0"/>
          <a:ext cx="0" cy="0"/>
          <a:chOff x="0" y="0"/>
          <a:chExt cx="0" cy="0"/>
        </a:xfrm>
      </p:grpSpPr>
      <p:pic>
        <p:nvPicPr>
          <p:cNvPr descr="Lambda-Logo-White.png" id="83" name="Google Shape;83;p18"/>
          <p:cNvPicPr preferRelativeResize="0"/>
          <p:nvPr/>
        </p:nvPicPr>
        <p:blipFill rotWithShape="1">
          <a:blip r:embed="rId3">
            <a:alphaModFix/>
          </a:blip>
          <a:srcRect b="0" l="0" r="0" t="0"/>
          <a:stretch/>
        </p:blipFill>
        <p:spPr>
          <a:xfrm>
            <a:off x="3950446" y="4228494"/>
            <a:ext cx="1243109" cy="324342"/>
          </a:xfrm>
          <a:prstGeom prst="rect">
            <a:avLst/>
          </a:prstGeom>
          <a:noFill/>
          <a:ln>
            <a:noFill/>
          </a:ln>
        </p:spPr>
      </p:pic>
      <p:sp>
        <p:nvSpPr>
          <p:cNvPr id="84" name="Google Shape;84;p18"/>
          <p:cNvSpPr txBox="1"/>
          <p:nvPr>
            <p:ph idx="4294967295" type="ctrTitle"/>
          </p:nvPr>
        </p:nvSpPr>
        <p:spPr>
          <a:xfrm>
            <a:off x="1812726" y="1642551"/>
            <a:ext cx="5518500" cy="7074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F5F5F4"/>
              </a:buClr>
              <a:buSzPts val="4300"/>
              <a:buFont typeface="Arial"/>
              <a:buNone/>
            </a:pPr>
            <a:r>
              <a:rPr lang="en" sz="4300">
                <a:solidFill>
                  <a:schemeClr val="lt1"/>
                </a:solidFill>
              </a:rPr>
              <a:t>You have mastered</a:t>
            </a:r>
            <a:endParaRPr sz="500">
              <a:solidFill>
                <a:schemeClr val="lt1"/>
              </a:solidFill>
              <a:latin typeface="Adamina"/>
              <a:ea typeface="Adamina"/>
              <a:cs typeface="Adamina"/>
              <a:sym typeface="Adamina"/>
            </a:endParaRPr>
          </a:p>
        </p:txBody>
      </p:sp>
      <p:sp>
        <p:nvSpPr>
          <p:cNvPr id="85" name="Google Shape;85;p18"/>
          <p:cNvSpPr txBox="1"/>
          <p:nvPr>
            <p:ph idx="4294967295" type="subTitle"/>
          </p:nvPr>
        </p:nvSpPr>
        <p:spPr>
          <a:xfrm>
            <a:off x="1013675" y="2195850"/>
            <a:ext cx="7373700" cy="90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F5F5F4"/>
              </a:buClr>
              <a:buSzPts val="4700"/>
              <a:buFont typeface="Arial"/>
              <a:buNone/>
            </a:pPr>
            <a:r>
              <a:rPr lang="en" sz="4700">
                <a:solidFill>
                  <a:schemeClr val="lt1"/>
                </a:solidFill>
              </a:rPr>
              <a:t>the content in your track</a:t>
            </a:r>
            <a:r>
              <a:rPr i="0" lang="en" sz="4700" u="none" cap="none" strike="noStrike">
                <a:solidFill>
                  <a:schemeClr val="lt1"/>
                </a:solidFill>
                <a:latin typeface="Helvetica Neue"/>
                <a:ea typeface="Helvetica Neue"/>
                <a:cs typeface="Helvetica Neue"/>
                <a:sym typeface="Helvetica Neue"/>
              </a:rPr>
              <a:t>. </a:t>
            </a:r>
            <a:endParaRPr sz="5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sp>
        <p:nvSpPr>
          <p:cNvPr id="259" name="Google Shape;259;p36"/>
          <p:cNvSpPr txBox="1"/>
          <p:nvPr/>
        </p:nvSpPr>
        <p:spPr>
          <a:xfrm>
            <a:off x="4220550" y="1887725"/>
            <a:ext cx="3891600" cy="529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EC3944"/>
              </a:buClr>
              <a:buSzPts val="3800"/>
              <a:buFont typeface="Arial"/>
              <a:buNone/>
            </a:pPr>
            <a:r>
              <a:rPr lang="en" sz="3800">
                <a:solidFill>
                  <a:schemeClr val="dk1"/>
                </a:solidFill>
                <a:latin typeface="Adamina"/>
                <a:ea typeface="Adamina"/>
                <a:cs typeface="Adamina"/>
                <a:sym typeface="Adamina"/>
              </a:rPr>
              <a:t>Career Artifacts</a:t>
            </a:r>
            <a:r>
              <a:rPr i="0" lang="en" sz="3800" u="none" cap="none" strike="noStrike">
                <a:solidFill>
                  <a:schemeClr val="dk1"/>
                </a:solidFill>
                <a:latin typeface="Adamina"/>
                <a:ea typeface="Adamina"/>
                <a:cs typeface="Adamina"/>
                <a:sym typeface="Adamina"/>
              </a:rPr>
              <a:t>.</a:t>
            </a:r>
            <a:endParaRPr sz="500">
              <a:solidFill>
                <a:schemeClr val="dk1"/>
              </a:solidFill>
              <a:latin typeface="Adamina"/>
              <a:ea typeface="Adamina"/>
              <a:cs typeface="Adamina"/>
              <a:sym typeface="Adamina"/>
            </a:endParaRPr>
          </a:p>
        </p:txBody>
      </p:sp>
      <p:sp>
        <p:nvSpPr>
          <p:cNvPr id="260" name="Google Shape;260;p36"/>
          <p:cNvSpPr txBox="1"/>
          <p:nvPr/>
        </p:nvSpPr>
        <p:spPr>
          <a:xfrm>
            <a:off x="958872" y="497848"/>
            <a:ext cx="1885800" cy="20739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13100"/>
              <a:buFont typeface="Arial"/>
              <a:buNone/>
            </a:pPr>
            <a:r>
              <a:rPr i="0" lang="en" sz="14000" u="none" cap="none" strike="noStrike">
                <a:solidFill>
                  <a:schemeClr val="dk2"/>
                </a:solidFill>
                <a:latin typeface="Helvetica Neue"/>
                <a:ea typeface="Helvetica Neue"/>
                <a:cs typeface="Helvetica Neue"/>
                <a:sym typeface="Helvetica Neue"/>
              </a:rPr>
              <a:t>3</a:t>
            </a:r>
            <a:endParaRPr sz="14000">
              <a:solidFill>
                <a:schemeClr val="dk2"/>
              </a:solidFill>
              <a:latin typeface="Helvetica Neue"/>
              <a:ea typeface="Helvetica Neue"/>
              <a:cs typeface="Helvetica Neue"/>
              <a:sym typeface="Helvetica Neue"/>
            </a:endParaRPr>
          </a:p>
        </p:txBody>
      </p:sp>
      <p:sp>
        <p:nvSpPr>
          <p:cNvPr id="261" name="Google Shape;261;p36"/>
          <p:cNvSpPr txBox="1"/>
          <p:nvPr/>
        </p:nvSpPr>
        <p:spPr>
          <a:xfrm>
            <a:off x="4449150" y="2395425"/>
            <a:ext cx="3366000" cy="15027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chemeClr val="lt2"/>
              </a:buClr>
              <a:buSzPts val="900"/>
              <a:buFont typeface="Arial"/>
              <a:buNone/>
            </a:pPr>
            <a:r>
              <a:rPr lang="en" sz="1000">
                <a:solidFill>
                  <a:schemeClr val="dk2"/>
                </a:solidFill>
                <a:latin typeface="Helvetica Neue"/>
                <a:ea typeface="Helvetica Neue"/>
                <a:cs typeface="Helvetica Neue"/>
                <a:sym typeface="Helvetica Neue"/>
              </a:rPr>
              <a:t>Pass off the following artifacts with a Career Coach:</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Polished LinkedIn profile (All)</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Polished resume (Web, DS, And, &amp; iOS)</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Active blog or portfolio site (Web &amp; DS)</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Active app in app store (And &amp; iOS) </a:t>
            </a:r>
            <a:endParaRPr sz="1000">
              <a:solidFill>
                <a:schemeClr val="dk2"/>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2"/>
              </a:buClr>
              <a:buSzPts val="1000"/>
              <a:buFont typeface="Helvetica Neue"/>
              <a:buChar char="●"/>
            </a:pPr>
            <a:r>
              <a:rPr lang="en" sz="1000">
                <a:solidFill>
                  <a:schemeClr val="dk2"/>
                </a:solidFill>
                <a:latin typeface="Helvetica Neue"/>
                <a:ea typeface="Helvetica Neue"/>
                <a:cs typeface="Helvetica Neue"/>
                <a:sym typeface="Helvetica Neue"/>
              </a:rPr>
              <a:t>Active GitHub (Web, DS, And, &amp; iOS)</a:t>
            </a:r>
            <a:endParaRPr sz="1000">
              <a:solidFill>
                <a:schemeClr val="dk2"/>
              </a:solidFill>
              <a:latin typeface="Helvetica Neue"/>
              <a:ea typeface="Helvetica Neue"/>
              <a:cs typeface="Helvetica Neue"/>
              <a:sym typeface="Helvetica Neue"/>
            </a:endParaRPr>
          </a:p>
          <a:p>
            <a:pPr indent="0" lvl="0" marL="914400" rtl="0" algn="l">
              <a:lnSpc>
                <a:spcPct val="115000"/>
              </a:lnSpc>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5" name="Shape 265"/>
        <p:cNvGrpSpPr/>
        <p:nvPr/>
      </p:nvGrpSpPr>
      <p:grpSpPr>
        <a:xfrm>
          <a:off x="0" y="0"/>
          <a:ext cx="0" cy="0"/>
          <a:chOff x="0" y="0"/>
          <a:chExt cx="0" cy="0"/>
        </a:xfrm>
      </p:grpSpPr>
      <p:pic>
        <p:nvPicPr>
          <p:cNvPr descr="Lambda-Logo-White.png" id="266" name="Google Shape;266;p37"/>
          <p:cNvPicPr preferRelativeResize="0"/>
          <p:nvPr/>
        </p:nvPicPr>
        <p:blipFill rotWithShape="1">
          <a:blip r:embed="rId3">
            <a:alphaModFix/>
          </a:blip>
          <a:srcRect b="0" l="0" r="0" t="0"/>
          <a:stretch/>
        </p:blipFill>
        <p:spPr>
          <a:xfrm>
            <a:off x="7205051" y="4383086"/>
            <a:ext cx="1274196" cy="332453"/>
          </a:xfrm>
          <a:prstGeom prst="rect">
            <a:avLst/>
          </a:prstGeom>
          <a:noFill/>
          <a:ln>
            <a:noFill/>
          </a:ln>
        </p:spPr>
      </p:pic>
      <p:sp>
        <p:nvSpPr>
          <p:cNvPr id="267" name="Google Shape;267;p37"/>
          <p:cNvSpPr txBox="1"/>
          <p:nvPr>
            <p:ph idx="4294967295" type="ctrTitle"/>
          </p:nvPr>
        </p:nvSpPr>
        <p:spPr>
          <a:xfrm>
            <a:off x="868600" y="695025"/>
            <a:ext cx="6107100" cy="16743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F9EFE6"/>
              </a:buClr>
              <a:buSzPts val="4300"/>
              <a:buFont typeface="Arial"/>
              <a:buNone/>
            </a:pPr>
            <a:r>
              <a:rPr lang="en" sz="4300">
                <a:solidFill>
                  <a:schemeClr val="lt1"/>
                </a:solidFill>
              </a:rPr>
              <a:t>What’s it like to be in the Endorsement Unit? </a:t>
            </a:r>
            <a:endParaRPr sz="500">
              <a:solidFill>
                <a:schemeClr val="lt1"/>
              </a:solidFill>
              <a:latin typeface="Adamina"/>
              <a:ea typeface="Adamina"/>
              <a:cs typeface="Adamina"/>
              <a:sym typeface="Adami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271" name="Shape 271"/>
        <p:cNvGrpSpPr/>
        <p:nvPr/>
      </p:nvGrpSpPr>
      <p:grpSpPr>
        <a:xfrm>
          <a:off x="0" y="0"/>
          <a:ext cx="0" cy="0"/>
          <a:chOff x="0" y="0"/>
          <a:chExt cx="0" cy="0"/>
        </a:xfrm>
      </p:grpSpPr>
      <p:sp>
        <p:nvSpPr>
          <p:cNvPr id="272" name="Google Shape;272;p38"/>
          <p:cNvSpPr txBox="1"/>
          <p:nvPr/>
        </p:nvSpPr>
        <p:spPr>
          <a:xfrm>
            <a:off x="2552408" y="863684"/>
            <a:ext cx="4039200" cy="454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9EFE6"/>
              </a:buClr>
              <a:buSzPts val="3200"/>
              <a:buFont typeface="Arial"/>
              <a:buNone/>
            </a:pPr>
            <a:r>
              <a:rPr lang="en" sz="3200">
                <a:solidFill>
                  <a:schemeClr val="lt2"/>
                </a:solidFill>
                <a:latin typeface="Adamina"/>
                <a:ea typeface="Adamina"/>
                <a:cs typeface="Adamina"/>
                <a:sym typeface="Adamina"/>
              </a:rPr>
              <a:t>Sprint Challenges</a:t>
            </a:r>
            <a:endParaRPr sz="3200">
              <a:solidFill>
                <a:schemeClr val="lt2"/>
              </a:solidFill>
              <a:latin typeface="Adamina"/>
              <a:ea typeface="Adamina"/>
              <a:cs typeface="Adamina"/>
              <a:sym typeface="Adamina"/>
            </a:endParaRPr>
          </a:p>
        </p:txBody>
      </p:sp>
      <p:sp>
        <p:nvSpPr>
          <p:cNvPr id="273" name="Google Shape;273;p38"/>
          <p:cNvSpPr txBox="1"/>
          <p:nvPr/>
        </p:nvSpPr>
        <p:spPr>
          <a:xfrm>
            <a:off x="422650" y="2555325"/>
            <a:ext cx="1770300" cy="2588100"/>
          </a:xfrm>
          <a:prstGeom prst="rect">
            <a:avLst/>
          </a:prstGeom>
          <a:noFill/>
          <a:ln>
            <a:noFill/>
          </a:ln>
        </p:spPr>
        <p:txBody>
          <a:bodyPr anchorCtr="0" anchor="t" bIns="26775" lIns="26775" spcFirstLastPara="1" rIns="26775" wrap="square" tIns="26775">
            <a:noAutofit/>
          </a:bodyPr>
          <a:lstStyle/>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Web, And &amp; iOS: HackerRank code challenge </a:t>
            </a:r>
            <a:endParaRPr sz="900">
              <a:solidFill>
                <a:schemeClr val="lt2"/>
              </a:solidFill>
              <a:latin typeface="Helvetica Neue"/>
              <a:ea typeface="Helvetica Neue"/>
              <a:cs typeface="Helvetica Neue"/>
              <a:sym typeface="Helvetica Neue"/>
            </a:endParaRPr>
          </a:p>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UX &amp; DS: Artifacts</a:t>
            </a:r>
            <a:endParaRPr sz="900">
              <a:solidFill>
                <a:schemeClr val="lt2"/>
              </a:solidFill>
              <a:latin typeface="Helvetica Neue"/>
              <a:ea typeface="Helvetica Neue"/>
              <a:cs typeface="Helvetica Neue"/>
              <a:sym typeface="Helvetica Neue"/>
            </a:endParaRPr>
          </a:p>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By Friday, everyone should have a scheduled core track interview and behavioral interview</a:t>
            </a:r>
            <a:endParaRPr sz="900">
              <a:solidFill>
                <a:schemeClr val="lt2"/>
              </a:solidFill>
              <a:latin typeface="Helvetica Neue"/>
              <a:ea typeface="Helvetica Neue"/>
              <a:cs typeface="Helvetica Neue"/>
              <a:sym typeface="Helvetica Neue"/>
            </a:endParaRPr>
          </a:p>
        </p:txBody>
      </p:sp>
      <p:grpSp>
        <p:nvGrpSpPr>
          <p:cNvPr id="274" name="Google Shape;274;p38"/>
          <p:cNvGrpSpPr/>
          <p:nvPr/>
        </p:nvGrpSpPr>
        <p:grpSpPr>
          <a:xfrm rot="59598">
            <a:off x="387431" y="2158424"/>
            <a:ext cx="5644756" cy="417093"/>
            <a:chOff x="-1" y="-1"/>
            <a:chExt cx="15054436" cy="1112378"/>
          </a:xfrm>
        </p:grpSpPr>
        <p:pic>
          <p:nvPicPr>
            <p:cNvPr descr="arrow-brand-red-asset-12@4x.png" id="275" name="Google Shape;275;p38"/>
            <p:cNvPicPr preferRelativeResize="0"/>
            <p:nvPr/>
          </p:nvPicPr>
          <p:blipFill rotWithShape="1">
            <a:blip r:embed="rId3">
              <a:alphaModFix/>
            </a:blip>
            <a:srcRect b="0" l="0" r="0" t="0"/>
            <a:stretch/>
          </p:blipFill>
          <p:spPr>
            <a:xfrm rot="5400000">
              <a:off x="2079597" y="-1884033"/>
              <a:ext cx="916812" cy="5076007"/>
            </a:xfrm>
            <a:prstGeom prst="rect">
              <a:avLst/>
            </a:prstGeom>
            <a:noFill/>
            <a:ln>
              <a:noFill/>
            </a:ln>
          </p:spPr>
        </p:pic>
        <p:pic>
          <p:nvPicPr>
            <p:cNvPr descr="arrow-brand-red-asset-12@4x.png" id="276" name="Google Shape;276;p38"/>
            <p:cNvPicPr preferRelativeResize="0"/>
            <p:nvPr/>
          </p:nvPicPr>
          <p:blipFill rotWithShape="1">
            <a:blip r:embed="rId3">
              <a:alphaModFix/>
            </a:blip>
            <a:srcRect b="0" l="0" r="0" t="0"/>
            <a:stretch/>
          </p:blipFill>
          <p:spPr>
            <a:xfrm rot="5400000">
              <a:off x="7101986" y="-1971696"/>
              <a:ext cx="916813" cy="5076006"/>
            </a:xfrm>
            <a:prstGeom prst="rect">
              <a:avLst/>
            </a:prstGeom>
            <a:noFill/>
            <a:ln>
              <a:noFill/>
            </a:ln>
          </p:spPr>
        </p:pic>
        <p:pic>
          <p:nvPicPr>
            <p:cNvPr descr="arrow-brand-red-asset-12@4x.png" id="277" name="Google Shape;277;p38"/>
            <p:cNvPicPr preferRelativeResize="0"/>
            <p:nvPr/>
          </p:nvPicPr>
          <p:blipFill rotWithShape="1">
            <a:blip r:embed="rId3">
              <a:alphaModFix/>
            </a:blip>
            <a:srcRect b="0" l="0" r="0" t="0"/>
            <a:stretch/>
          </p:blipFill>
          <p:spPr>
            <a:xfrm rot="5400000">
              <a:off x="12058026" y="-2079598"/>
              <a:ext cx="916813" cy="5076007"/>
            </a:xfrm>
            <a:prstGeom prst="rect">
              <a:avLst/>
            </a:prstGeom>
            <a:noFill/>
            <a:ln>
              <a:noFill/>
            </a:ln>
          </p:spPr>
        </p:pic>
      </p:grpSp>
      <p:sp>
        <p:nvSpPr>
          <p:cNvPr id="278" name="Google Shape;278;p38"/>
          <p:cNvSpPr txBox="1"/>
          <p:nvPr/>
        </p:nvSpPr>
        <p:spPr>
          <a:xfrm>
            <a:off x="422654" y="1881306"/>
            <a:ext cx="1630500" cy="30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BC1A23"/>
              </a:buClr>
              <a:buSzPts val="1600"/>
              <a:buFont typeface="Arial"/>
              <a:buNone/>
            </a:pPr>
            <a:r>
              <a:rPr lang="en" sz="1600">
                <a:solidFill>
                  <a:schemeClr val="dk1"/>
                </a:solidFill>
                <a:latin typeface="Helvetica Neue"/>
                <a:ea typeface="Helvetica Neue"/>
                <a:cs typeface="Helvetica Neue"/>
                <a:sym typeface="Helvetica Neue"/>
              </a:rPr>
              <a:t>Sprint</a:t>
            </a:r>
            <a:r>
              <a:rPr i="0" lang="en" sz="1600" u="none" cap="none" strike="noStrike">
                <a:solidFill>
                  <a:schemeClr val="dk1"/>
                </a:solidFill>
                <a:latin typeface="Helvetica Neue"/>
                <a:ea typeface="Helvetica Neue"/>
                <a:cs typeface="Helvetica Neue"/>
                <a:sym typeface="Helvetica Neue"/>
              </a:rPr>
              <a:t> #1</a:t>
            </a:r>
            <a:endParaRPr sz="500">
              <a:solidFill>
                <a:schemeClr val="dk1"/>
              </a:solidFill>
              <a:latin typeface="Helvetica Neue"/>
              <a:ea typeface="Helvetica Neue"/>
              <a:cs typeface="Helvetica Neue"/>
              <a:sym typeface="Helvetica Neue"/>
            </a:endParaRPr>
          </a:p>
        </p:txBody>
      </p:sp>
      <p:sp>
        <p:nvSpPr>
          <p:cNvPr id="279" name="Google Shape;279;p38"/>
          <p:cNvSpPr txBox="1"/>
          <p:nvPr/>
        </p:nvSpPr>
        <p:spPr>
          <a:xfrm>
            <a:off x="2349954" y="1881306"/>
            <a:ext cx="1630500" cy="30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BC1A23"/>
              </a:buClr>
              <a:buSzPts val="1600"/>
              <a:buFont typeface="Arial"/>
              <a:buNone/>
            </a:pPr>
            <a:r>
              <a:rPr lang="en" sz="1600">
                <a:solidFill>
                  <a:schemeClr val="dk1"/>
                </a:solidFill>
                <a:latin typeface="Helvetica Neue"/>
                <a:ea typeface="Helvetica Neue"/>
                <a:cs typeface="Helvetica Neue"/>
                <a:sym typeface="Helvetica Neue"/>
              </a:rPr>
              <a:t>Sprint</a:t>
            </a:r>
            <a:r>
              <a:rPr i="0" lang="en" sz="1600" u="none" cap="none" strike="noStrike">
                <a:solidFill>
                  <a:schemeClr val="dk1"/>
                </a:solidFill>
                <a:latin typeface="Helvetica Neue"/>
                <a:ea typeface="Helvetica Neue"/>
                <a:cs typeface="Helvetica Neue"/>
                <a:sym typeface="Helvetica Neue"/>
              </a:rPr>
              <a:t> #2</a:t>
            </a:r>
            <a:endParaRPr sz="500">
              <a:solidFill>
                <a:schemeClr val="dk1"/>
              </a:solidFill>
              <a:latin typeface="Helvetica Neue"/>
              <a:ea typeface="Helvetica Neue"/>
              <a:cs typeface="Helvetica Neue"/>
              <a:sym typeface="Helvetica Neue"/>
            </a:endParaRPr>
          </a:p>
        </p:txBody>
      </p:sp>
      <p:sp>
        <p:nvSpPr>
          <p:cNvPr id="280" name="Google Shape;280;p38"/>
          <p:cNvSpPr txBox="1"/>
          <p:nvPr/>
        </p:nvSpPr>
        <p:spPr>
          <a:xfrm>
            <a:off x="4231129" y="1881306"/>
            <a:ext cx="1630500" cy="30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BC1A23"/>
              </a:buClr>
              <a:buSzPts val="1600"/>
              <a:buFont typeface="Arial"/>
              <a:buNone/>
            </a:pPr>
            <a:r>
              <a:rPr lang="en" sz="1600">
                <a:solidFill>
                  <a:schemeClr val="dk1"/>
                </a:solidFill>
                <a:latin typeface="Helvetica Neue"/>
                <a:ea typeface="Helvetica Neue"/>
                <a:cs typeface="Helvetica Neue"/>
                <a:sym typeface="Helvetica Neue"/>
              </a:rPr>
              <a:t>Sprint</a:t>
            </a:r>
            <a:r>
              <a:rPr i="0" lang="en" sz="1600" u="none" cap="none" strike="noStrike">
                <a:solidFill>
                  <a:schemeClr val="dk1"/>
                </a:solidFill>
                <a:latin typeface="Helvetica Neue"/>
                <a:ea typeface="Helvetica Neue"/>
                <a:cs typeface="Helvetica Neue"/>
                <a:sym typeface="Helvetica Neue"/>
              </a:rPr>
              <a:t> #3</a:t>
            </a:r>
            <a:endParaRPr sz="500">
              <a:solidFill>
                <a:schemeClr val="dk1"/>
              </a:solidFill>
              <a:latin typeface="Helvetica Neue"/>
              <a:ea typeface="Helvetica Neue"/>
              <a:cs typeface="Helvetica Neue"/>
              <a:sym typeface="Helvetica Neue"/>
            </a:endParaRPr>
          </a:p>
        </p:txBody>
      </p:sp>
      <p:pic>
        <p:nvPicPr>
          <p:cNvPr descr="arrow-brand-red-asset-12@4x.png" id="281" name="Google Shape;281;p38"/>
          <p:cNvPicPr preferRelativeResize="0"/>
          <p:nvPr/>
        </p:nvPicPr>
        <p:blipFill rotWithShape="1">
          <a:blip r:embed="rId3">
            <a:alphaModFix/>
          </a:blip>
          <a:srcRect b="0" l="0" r="0" t="0"/>
          <a:stretch/>
        </p:blipFill>
        <p:spPr>
          <a:xfrm rot="5459598">
            <a:off x="6414569" y="1415326"/>
            <a:ext cx="343765" cy="1903281"/>
          </a:xfrm>
          <a:prstGeom prst="rect">
            <a:avLst/>
          </a:prstGeom>
          <a:noFill/>
          <a:ln>
            <a:noFill/>
          </a:ln>
        </p:spPr>
      </p:pic>
      <p:sp>
        <p:nvSpPr>
          <p:cNvPr id="282" name="Google Shape;282;p38"/>
          <p:cNvSpPr txBox="1"/>
          <p:nvPr/>
        </p:nvSpPr>
        <p:spPr>
          <a:xfrm>
            <a:off x="5771204" y="1881306"/>
            <a:ext cx="1630500" cy="30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BC1A23"/>
              </a:buClr>
              <a:buSzPts val="1600"/>
              <a:buFont typeface="Arial"/>
              <a:buNone/>
            </a:pPr>
            <a:r>
              <a:rPr lang="en" sz="1600">
                <a:solidFill>
                  <a:schemeClr val="dk1"/>
                </a:solidFill>
                <a:latin typeface="Helvetica Neue"/>
                <a:ea typeface="Helvetica Neue"/>
                <a:cs typeface="Helvetica Neue"/>
                <a:sym typeface="Helvetica Neue"/>
              </a:rPr>
              <a:t>Sprint #4</a:t>
            </a:r>
            <a:endParaRPr sz="500">
              <a:solidFill>
                <a:schemeClr val="dk1"/>
              </a:solidFill>
              <a:latin typeface="Helvetica Neue"/>
              <a:ea typeface="Helvetica Neue"/>
              <a:cs typeface="Helvetica Neue"/>
              <a:sym typeface="Helvetica Neue"/>
            </a:endParaRPr>
          </a:p>
        </p:txBody>
      </p:sp>
      <p:sp>
        <p:nvSpPr>
          <p:cNvPr id="283" name="Google Shape;283;p38"/>
          <p:cNvSpPr txBox="1"/>
          <p:nvPr/>
        </p:nvSpPr>
        <p:spPr>
          <a:xfrm>
            <a:off x="7401713" y="2670544"/>
            <a:ext cx="1630500" cy="626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BC1A23"/>
              </a:buClr>
              <a:buSzPts val="1600"/>
              <a:buFont typeface="Arial"/>
              <a:buNone/>
            </a:pPr>
            <a:r>
              <a:rPr lang="en" sz="1600">
                <a:solidFill>
                  <a:schemeClr val="lt2"/>
                </a:solidFill>
                <a:latin typeface="Helvetica Neue"/>
                <a:ea typeface="Helvetica Neue"/>
                <a:cs typeface="Helvetica Neue"/>
                <a:sym typeface="Helvetica Neue"/>
              </a:rPr>
              <a:t>You’re </a:t>
            </a:r>
            <a:endParaRPr sz="1600">
              <a:solidFill>
                <a:schemeClr val="lt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BC1A23"/>
              </a:buClr>
              <a:buSzPts val="1600"/>
              <a:buFont typeface="Arial"/>
              <a:buNone/>
            </a:pPr>
            <a:r>
              <a:rPr lang="en" sz="1600">
                <a:solidFill>
                  <a:schemeClr val="lt2"/>
                </a:solidFill>
                <a:latin typeface="Helvetica Neue"/>
                <a:ea typeface="Helvetica Neue"/>
                <a:cs typeface="Helvetica Neue"/>
                <a:sym typeface="Helvetica Neue"/>
              </a:rPr>
              <a:t>Endorsed!*</a:t>
            </a:r>
            <a:endParaRPr sz="1600">
              <a:solidFill>
                <a:schemeClr val="lt2"/>
              </a:solidFill>
              <a:latin typeface="Helvetica Neue"/>
              <a:ea typeface="Helvetica Neue"/>
              <a:cs typeface="Helvetica Neue"/>
              <a:sym typeface="Helvetica Neue"/>
            </a:endParaRPr>
          </a:p>
        </p:txBody>
      </p:sp>
      <p:pic>
        <p:nvPicPr>
          <p:cNvPr id="284" name="Google Shape;284;p38"/>
          <p:cNvPicPr preferRelativeResize="0"/>
          <p:nvPr/>
        </p:nvPicPr>
        <p:blipFill>
          <a:blip r:embed="rId4">
            <a:alphaModFix/>
          </a:blip>
          <a:stretch>
            <a:fillRect/>
          </a:stretch>
        </p:blipFill>
        <p:spPr>
          <a:xfrm>
            <a:off x="7511449" y="1495025"/>
            <a:ext cx="1411025" cy="1411025"/>
          </a:xfrm>
          <a:prstGeom prst="rect">
            <a:avLst/>
          </a:prstGeom>
          <a:noFill/>
          <a:ln>
            <a:noFill/>
          </a:ln>
        </p:spPr>
      </p:pic>
      <p:sp>
        <p:nvSpPr>
          <p:cNvPr id="285" name="Google Shape;285;p38"/>
          <p:cNvSpPr txBox="1"/>
          <p:nvPr/>
        </p:nvSpPr>
        <p:spPr>
          <a:xfrm>
            <a:off x="2297225" y="2555325"/>
            <a:ext cx="1908900" cy="2233200"/>
          </a:xfrm>
          <a:prstGeom prst="rect">
            <a:avLst/>
          </a:prstGeom>
          <a:noFill/>
          <a:ln>
            <a:noFill/>
          </a:ln>
        </p:spPr>
        <p:txBody>
          <a:bodyPr anchorCtr="0" anchor="t" bIns="26775" lIns="26775" spcFirstLastPara="1" rIns="26775" wrap="square" tIns="26775">
            <a:noAutofit/>
          </a:bodyPr>
          <a:lstStyle/>
          <a:p>
            <a:pPr indent="-285750" lvl="0" marL="4572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Web, And &amp; iOS: HackerRank code challenge reattempt</a:t>
            </a:r>
            <a:endParaRPr sz="900">
              <a:solidFill>
                <a:schemeClr val="lt2"/>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All: Submit links to artifacts in sprint retro</a:t>
            </a:r>
            <a:endParaRPr sz="900">
              <a:solidFill>
                <a:schemeClr val="lt2"/>
              </a:solidFill>
              <a:latin typeface="Helvetica Neue"/>
              <a:ea typeface="Helvetica Neue"/>
              <a:cs typeface="Helvetica Neue"/>
              <a:sym typeface="Helvetica Neue"/>
            </a:endParaRPr>
          </a:p>
          <a:p>
            <a:pPr indent="-285750" lvl="1" marL="8001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Resume</a:t>
            </a:r>
            <a:endParaRPr sz="900">
              <a:solidFill>
                <a:schemeClr val="lt2"/>
              </a:solidFill>
              <a:latin typeface="Helvetica Neue"/>
              <a:ea typeface="Helvetica Neue"/>
              <a:cs typeface="Helvetica Neue"/>
              <a:sym typeface="Helvetica Neue"/>
            </a:endParaRPr>
          </a:p>
          <a:p>
            <a:pPr indent="-285750" lvl="1" marL="8001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LinkedIn</a:t>
            </a:r>
            <a:endParaRPr sz="900">
              <a:solidFill>
                <a:schemeClr val="lt2"/>
              </a:solidFill>
              <a:latin typeface="Helvetica Neue"/>
              <a:ea typeface="Helvetica Neue"/>
              <a:cs typeface="Helvetica Neue"/>
              <a:sym typeface="Helvetica Neue"/>
            </a:endParaRPr>
          </a:p>
          <a:p>
            <a:pPr indent="-285750" lvl="1" marL="8001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Blog/Portfolio/App</a:t>
            </a:r>
            <a:endParaRPr sz="900">
              <a:solidFill>
                <a:schemeClr val="lt2"/>
              </a:solidFill>
              <a:latin typeface="Helvetica Neue"/>
              <a:ea typeface="Helvetica Neue"/>
              <a:cs typeface="Helvetica Neue"/>
              <a:sym typeface="Helvetica Neue"/>
            </a:endParaRPr>
          </a:p>
          <a:p>
            <a:pPr indent="-285750" lvl="1" marL="8001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GitHub</a:t>
            </a:r>
            <a:endParaRPr sz="900">
              <a:solidFill>
                <a:schemeClr val="lt2"/>
              </a:solidFill>
              <a:latin typeface="Helvetica Neue"/>
              <a:ea typeface="Helvetica Neue"/>
              <a:cs typeface="Helvetica Neue"/>
              <a:sym typeface="Helvetica Neue"/>
            </a:endParaRPr>
          </a:p>
        </p:txBody>
      </p:sp>
      <p:sp>
        <p:nvSpPr>
          <p:cNvPr id="286" name="Google Shape;286;p38"/>
          <p:cNvSpPr txBox="1"/>
          <p:nvPr/>
        </p:nvSpPr>
        <p:spPr>
          <a:xfrm>
            <a:off x="4130950" y="2555325"/>
            <a:ext cx="1630500" cy="1106400"/>
          </a:xfrm>
          <a:prstGeom prst="rect">
            <a:avLst/>
          </a:prstGeom>
          <a:noFill/>
          <a:ln>
            <a:noFill/>
          </a:ln>
        </p:spPr>
        <p:txBody>
          <a:bodyPr anchorCtr="0" anchor="t" bIns="26775" lIns="26775" spcFirstLastPara="1" rIns="26775" wrap="square" tIns="26775">
            <a:noAutofit/>
          </a:bodyPr>
          <a:lstStyle/>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HackerRank code challenge r</a:t>
            </a:r>
            <a:r>
              <a:rPr lang="en" sz="900">
                <a:solidFill>
                  <a:schemeClr val="lt2"/>
                </a:solidFill>
                <a:latin typeface="Helvetica Neue"/>
                <a:ea typeface="Helvetica Neue"/>
                <a:cs typeface="Helvetica Neue"/>
                <a:sym typeface="Helvetica Neue"/>
              </a:rPr>
              <a:t>eattempt</a:t>
            </a:r>
            <a:endParaRPr sz="900">
              <a:solidFill>
                <a:schemeClr val="lt2"/>
              </a:solidFill>
              <a:latin typeface="Helvetica Neue"/>
              <a:ea typeface="Helvetica Neue"/>
              <a:cs typeface="Helvetica Neue"/>
              <a:sym typeface="Helvetica Neue"/>
            </a:endParaRPr>
          </a:p>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Re-submit artifacts, </a:t>
            </a:r>
            <a:r>
              <a:rPr lang="en" sz="900">
                <a:solidFill>
                  <a:schemeClr val="lt2"/>
                </a:solidFill>
                <a:latin typeface="Helvetica Neue"/>
                <a:ea typeface="Helvetica Neue"/>
                <a:cs typeface="Helvetica Neue"/>
                <a:sym typeface="Helvetica Neue"/>
              </a:rPr>
              <a:t>if needed</a:t>
            </a:r>
            <a:endParaRPr sz="900">
              <a:solidFill>
                <a:schemeClr val="lt2"/>
              </a:solidFill>
              <a:latin typeface="Helvetica Neue"/>
              <a:ea typeface="Helvetica Neue"/>
              <a:cs typeface="Helvetica Neue"/>
              <a:sym typeface="Helvetica Neue"/>
            </a:endParaRPr>
          </a:p>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Interview reattempt scheduled, if needed</a:t>
            </a:r>
            <a:endParaRPr sz="900">
              <a:solidFill>
                <a:schemeClr val="lt2"/>
              </a:solidFill>
              <a:latin typeface="Helvetica Neue"/>
              <a:ea typeface="Helvetica Neue"/>
              <a:cs typeface="Helvetica Neue"/>
              <a:sym typeface="Helvetica Neue"/>
            </a:endParaRPr>
          </a:p>
        </p:txBody>
      </p:sp>
      <p:sp>
        <p:nvSpPr>
          <p:cNvPr id="287" name="Google Shape;287;p38"/>
          <p:cNvSpPr txBox="1"/>
          <p:nvPr/>
        </p:nvSpPr>
        <p:spPr>
          <a:xfrm>
            <a:off x="5816425" y="2555325"/>
            <a:ext cx="1530300" cy="1327200"/>
          </a:xfrm>
          <a:prstGeom prst="rect">
            <a:avLst/>
          </a:prstGeom>
          <a:noFill/>
          <a:ln>
            <a:noFill/>
          </a:ln>
        </p:spPr>
        <p:txBody>
          <a:bodyPr anchorCtr="0" anchor="t" bIns="26775" lIns="26775" spcFirstLastPara="1" rIns="26775" wrap="square" tIns="26775">
            <a:noAutofit/>
          </a:bodyPr>
          <a:lstStyle/>
          <a:p>
            <a:pPr indent="-285750" lvl="0" marL="457200" marR="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HackerRank code challenge reattempt</a:t>
            </a:r>
            <a:endParaRPr sz="900">
              <a:solidFill>
                <a:schemeClr val="lt2"/>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lt2"/>
              </a:buClr>
              <a:buSzPts val="900"/>
              <a:buFont typeface="Helvetica Neue"/>
              <a:buChar char="●"/>
            </a:pPr>
            <a:r>
              <a:rPr lang="en" sz="900">
                <a:solidFill>
                  <a:schemeClr val="lt2"/>
                </a:solidFill>
                <a:latin typeface="Helvetica Neue"/>
                <a:ea typeface="Helvetica Neue"/>
                <a:cs typeface="Helvetica Neue"/>
                <a:sym typeface="Helvetica Neue"/>
              </a:rPr>
              <a:t>Re-submit artifacts, if needed</a:t>
            </a:r>
            <a:endParaRPr sz="900">
              <a:solidFill>
                <a:schemeClr val="lt2"/>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sz="900">
              <a:solidFill>
                <a:schemeClr val="lt2"/>
              </a:solidFill>
              <a:latin typeface="Helvetica Neue"/>
              <a:ea typeface="Helvetica Neue"/>
              <a:cs typeface="Helvetica Neue"/>
              <a:sym typeface="Helvetica Neue"/>
            </a:endParaRPr>
          </a:p>
        </p:txBody>
      </p:sp>
      <p:sp>
        <p:nvSpPr>
          <p:cNvPr id="288" name="Google Shape;288;p38"/>
          <p:cNvSpPr txBox="1"/>
          <p:nvPr/>
        </p:nvSpPr>
        <p:spPr>
          <a:xfrm>
            <a:off x="7690250" y="3724425"/>
            <a:ext cx="1410900" cy="12600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BC1A23"/>
              </a:buClr>
              <a:buSzPts val="1600"/>
              <a:buFont typeface="Arial"/>
              <a:buNone/>
            </a:pPr>
            <a:r>
              <a:rPr lang="en" sz="1000">
                <a:solidFill>
                  <a:schemeClr val="lt2"/>
                </a:solidFill>
                <a:latin typeface="Helvetica Neue"/>
                <a:ea typeface="Helvetica Neue"/>
                <a:cs typeface="Helvetica Neue"/>
                <a:sym typeface="Helvetica Neue"/>
              </a:rPr>
              <a:t>*Note: You can get endorsed and be onboarded into the Match program a</a:t>
            </a:r>
            <a:r>
              <a:rPr lang="en" sz="1000">
                <a:solidFill>
                  <a:schemeClr val="lt2"/>
                </a:solidFill>
                <a:latin typeface="Helvetica Neue"/>
                <a:ea typeface="Helvetica Neue"/>
                <a:cs typeface="Helvetica Neue"/>
                <a:sym typeface="Helvetica Neue"/>
              </a:rPr>
              <a:t>fter any sprint.</a:t>
            </a:r>
            <a:endParaRPr sz="1000">
              <a:solidFill>
                <a:schemeClr val="l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BC1A23"/>
              </a:buClr>
              <a:buSzPts val="1600"/>
              <a:buFont typeface="Arial"/>
              <a:buNone/>
            </a:pPr>
            <a:r>
              <a:t/>
            </a:r>
            <a:endParaRPr sz="1000">
              <a:solidFill>
                <a:schemeClr val="lt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BC1A23"/>
              </a:buClr>
              <a:buSzPts val="1600"/>
              <a:buFont typeface="Arial"/>
              <a:buNone/>
            </a:pPr>
            <a:r>
              <a:rPr lang="en" sz="1000">
                <a:solidFill>
                  <a:schemeClr val="lt2"/>
                </a:solidFill>
                <a:latin typeface="Helvetica Neue"/>
                <a:ea typeface="Helvetica Neue"/>
                <a:cs typeface="Helvetica Neue"/>
                <a:sym typeface="Helvetica Neue"/>
              </a:rPr>
              <a:t>You don’t have to wait until sprint 4.</a:t>
            </a:r>
            <a:endParaRPr sz="1000">
              <a:solidFill>
                <a:schemeClr val="lt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2" name="Shape 292"/>
        <p:cNvGrpSpPr/>
        <p:nvPr/>
      </p:nvGrpSpPr>
      <p:grpSpPr>
        <a:xfrm>
          <a:off x="0" y="0"/>
          <a:ext cx="0" cy="0"/>
          <a:chOff x="0" y="0"/>
          <a:chExt cx="0" cy="0"/>
        </a:xfrm>
      </p:grpSpPr>
      <p:sp>
        <p:nvSpPr>
          <p:cNvPr id="293" name="Google Shape;293;p39"/>
          <p:cNvSpPr txBox="1"/>
          <p:nvPr/>
        </p:nvSpPr>
        <p:spPr>
          <a:xfrm>
            <a:off x="713146" y="-37325"/>
            <a:ext cx="6324000" cy="9774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2400">
                <a:solidFill>
                  <a:schemeClr val="dk1"/>
                </a:solidFill>
                <a:latin typeface="Adamina"/>
                <a:ea typeface="Adamina"/>
                <a:cs typeface="Adamina"/>
                <a:sym typeface="Adamina"/>
              </a:rPr>
              <a:t>Weekly Schedule - Sprint 1  </a:t>
            </a:r>
            <a:endParaRPr sz="2400">
              <a:solidFill>
                <a:schemeClr val="dk1"/>
              </a:solidFill>
              <a:latin typeface="Adamina"/>
              <a:ea typeface="Adamina"/>
              <a:cs typeface="Adamina"/>
              <a:sym typeface="Adamina"/>
            </a:endParaRPr>
          </a:p>
        </p:txBody>
      </p:sp>
      <p:pic>
        <p:nvPicPr>
          <p:cNvPr id="294" name="Google Shape;294;p39"/>
          <p:cNvPicPr preferRelativeResize="0"/>
          <p:nvPr/>
        </p:nvPicPr>
        <p:blipFill rotWithShape="1">
          <a:blip r:embed="rId3">
            <a:alphaModFix/>
          </a:blip>
          <a:srcRect b="0" l="0" r="0" t="11087"/>
          <a:stretch/>
        </p:blipFill>
        <p:spPr>
          <a:xfrm>
            <a:off x="1170350" y="724300"/>
            <a:ext cx="6914899" cy="4419199"/>
          </a:xfrm>
          <a:prstGeom prst="rect">
            <a:avLst/>
          </a:prstGeom>
          <a:noFill/>
          <a:ln>
            <a:noFill/>
          </a:ln>
        </p:spPr>
      </p:pic>
      <p:sp>
        <p:nvSpPr>
          <p:cNvPr id="295" name="Google Shape;295;p39"/>
          <p:cNvSpPr/>
          <p:nvPr/>
        </p:nvSpPr>
        <p:spPr>
          <a:xfrm>
            <a:off x="2634725" y="1217650"/>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3992700" y="3794825"/>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5341750" y="1217650"/>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1253375" y="2950050"/>
            <a:ext cx="1270200" cy="4830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5341750" y="3181650"/>
            <a:ext cx="1270200" cy="2514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1253375" y="1653450"/>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4" name="Shape 304"/>
        <p:cNvGrpSpPr/>
        <p:nvPr/>
      </p:nvGrpSpPr>
      <p:grpSpPr>
        <a:xfrm>
          <a:off x="0" y="0"/>
          <a:ext cx="0" cy="0"/>
          <a:chOff x="0" y="0"/>
          <a:chExt cx="0" cy="0"/>
        </a:xfrm>
      </p:grpSpPr>
      <p:sp>
        <p:nvSpPr>
          <p:cNvPr id="305" name="Google Shape;305;p40"/>
          <p:cNvSpPr txBox="1"/>
          <p:nvPr/>
        </p:nvSpPr>
        <p:spPr>
          <a:xfrm>
            <a:off x="713146" y="-113525"/>
            <a:ext cx="6324000" cy="9774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2400">
                <a:solidFill>
                  <a:schemeClr val="dk1"/>
                </a:solidFill>
                <a:latin typeface="Adamina"/>
                <a:ea typeface="Adamina"/>
                <a:cs typeface="Adamina"/>
                <a:sym typeface="Adamina"/>
              </a:rPr>
              <a:t>Weekly Schedule - Sprint 2 </a:t>
            </a:r>
            <a:endParaRPr sz="2400">
              <a:solidFill>
                <a:schemeClr val="dk1"/>
              </a:solidFill>
              <a:latin typeface="Adamina"/>
              <a:ea typeface="Adamina"/>
              <a:cs typeface="Adamina"/>
              <a:sym typeface="Adamina"/>
            </a:endParaRPr>
          </a:p>
        </p:txBody>
      </p:sp>
      <p:pic>
        <p:nvPicPr>
          <p:cNvPr id="306" name="Google Shape;306;p40"/>
          <p:cNvPicPr preferRelativeResize="0"/>
          <p:nvPr/>
        </p:nvPicPr>
        <p:blipFill>
          <a:blip r:embed="rId3">
            <a:alphaModFix/>
          </a:blip>
          <a:stretch>
            <a:fillRect/>
          </a:stretch>
        </p:blipFill>
        <p:spPr>
          <a:xfrm>
            <a:off x="1228925" y="648900"/>
            <a:ext cx="6723102" cy="4388800"/>
          </a:xfrm>
          <a:prstGeom prst="rect">
            <a:avLst/>
          </a:prstGeom>
          <a:noFill/>
          <a:ln>
            <a:noFill/>
          </a:ln>
        </p:spPr>
      </p:pic>
      <p:sp>
        <p:nvSpPr>
          <p:cNvPr id="307" name="Google Shape;307;p40"/>
          <p:cNvSpPr/>
          <p:nvPr/>
        </p:nvSpPr>
        <p:spPr>
          <a:xfrm>
            <a:off x="1322600" y="1611475"/>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2592800" y="1176025"/>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3955375" y="3700725"/>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5272925" y="1176025"/>
            <a:ext cx="1270200" cy="483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a:off x="1322600" y="2842075"/>
            <a:ext cx="3903000" cy="4830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5272925" y="3325075"/>
            <a:ext cx="1270200" cy="2514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6" name="Shape 316"/>
        <p:cNvGrpSpPr/>
        <p:nvPr/>
      </p:nvGrpSpPr>
      <p:grpSpPr>
        <a:xfrm>
          <a:off x="0" y="0"/>
          <a:ext cx="0" cy="0"/>
          <a:chOff x="0" y="0"/>
          <a:chExt cx="0" cy="0"/>
        </a:xfrm>
      </p:grpSpPr>
      <p:sp>
        <p:nvSpPr>
          <p:cNvPr id="317" name="Google Shape;317;p41"/>
          <p:cNvSpPr txBox="1"/>
          <p:nvPr>
            <p:ph type="title"/>
          </p:nvPr>
        </p:nvSpPr>
        <p:spPr>
          <a:xfrm>
            <a:off x="4651250" y="993775"/>
            <a:ext cx="4005000" cy="12108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Clr>
                <a:srgbClr val="EC3944"/>
              </a:buClr>
              <a:buSzPts val="3400"/>
              <a:buFont typeface="Arial"/>
              <a:buNone/>
            </a:pPr>
            <a:r>
              <a:rPr lang="en" sz="3400"/>
              <a:t>Hi Web, iOS, And, &amp; DS students!</a:t>
            </a:r>
            <a:endParaRPr sz="500">
              <a:latin typeface="Adamina"/>
              <a:ea typeface="Adamina"/>
              <a:cs typeface="Adamina"/>
              <a:sym typeface="Adamina"/>
            </a:endParaRPr>
          </a:p>
        </p:txBody>
      </p:sp>
      <p:pic>
        <p:nvPicPr>
          <p:cNvPr id="318" name="Google Shape;318;p41"/>
          <p:cNvPicPr preferRelativeResize="0"/>
          <p:nvPr/>
        </p:nvPicPr>
        <p:blipFill>
          <a:blip r:embed="rId3">
            <a:alphaModFix/>
          </a:blip>
          <a:stretch>
            <a:fillRect/>
          </a:stretch>
        </p:blipFill>
        <p:spPr>
          <a:xfrm>
            <a:off x="874400" y="721950"/>
            <a:ext cx="3090000" cy="3090000"/>
          </a:xfrm>
          <a:prstGeom prst="roundRect">
            <a:avLst>
              <a:gd fmla="val 16667" name="adj"/>
            </a:avLst>
          </a:prstGeom>
          <a:noFill/>
          <a:ln>
            <a:noFill/>
          </a:ln>
        </p:spPr>
      </p:pic>
      <p:sp>
        <p:nvSpPr>
          <p:cNvPr id="319" name="Google Shape;319;p41"/>
          <p:cNvSpPr txBox="1"/>
          <p:nvPr>
            <p:ph idx="1" type="body"/>
          </p:nvPr>
        </p:nvSpPr>
        <p:spPr>
          <a:xfrm>
            <a:off x="4697400" y="2237750"/>
            <a:ext cx="3193500" cy="1344300"/>
          </a:xfrm>
          <a:prstGeom prst="rect">
            <a:avLst/>
          </a:prstGeom>
          <a:noFill/>
          <a:ln>
            <a:noFill/>
          </a:ln>
        </p:spPr>
        <p:txBody>
          <a:bodyPr anchorCtr="0" anchor="ctr" bIns="26775" lIns="26775" spcFirstLastPara="1" rIns="26775" wrap="square" tIns="26775">
            <a:noAutofit/>
          </a:bodyPr>
          <a:lstStyle/>
          <a:p>
            <a:pPr indent="0" lvl="0" marL="0" marR="0" rtl="0" algn="l">
              <a:lnSpc>
                <a:spcPct val="115000"/>
              </a:lnSpc>
              <a:spcBef>
                <a:spcPts val="0"/>
              </a:spcBef>
              <a:spcAft>
                <a:spcPts val="0"/>
              </a:spcAft>
              <a:buClr>
                <a:srgbClr val="0C0E13"/>
              </a:buClr>
              <a:buSzPts val="1100"/>
              <a:buFont typeface="Arial"/>
              <a:buNone/>
            </a:pPr>
            <a:r>
              <a:rPr lang="en" sz="1050">
                <a:solidFill>
                  <a:srgbClr val="3C4043"/>
                </a:solidFill>
                <a:highlight>
                  <a:srgbClr val="FFFFFF"/>
                </a:highlight>
                <a:latin typeface="Roboto"/>
                <a:ea typeface="Roboto"/>
                <a:cs typeface="Roboto"/>
                <a:sym typeface="Roboto"/>
              </a:rPr>
              <a:t>I lead the Endorsement Unit lectures that are aimed at teaching code challenge and whiteboarding best practices. If you have questions related to these topics, my DMs are always open!</a:t>
            </a:r>
            <a:endParaRPr sz="1100"/>
          </a:p>
          <a:p>
            <a:pPr indent="0" lvl="0" marL="0" marR="0" rtl="0" algn="l">
              <a:lnSpc>
                <a:spcPct val="115000"/>
              </a:lnSpc>
              <a:spcBef>
                <a:spcPts val="0"/>
              </a:spcBef>
              <a:spcAft>
                <a:spcPts val="0"/>
              </a:spcAft>
              <a:buClr>
                <a:srgbClr val="0C0E13"/>
              </a:buClr>
              <a:buSzPts val="1100"/>
              <a:buFont typeface="Arial"/>
              <a:buNone/>
            </a:pPr>
            <a:r>
              <a:t/>
            </a:r>
            <a:endParaRPr sz="1100"/>
          </a:p>
        </p:txBody>
      </p:sp>
      <p:pic>
        <p:nvPicPr>
          <p:cNvPr id="320" name="Google Shape;320;p41"/>
          <p:cNvPicPr preferRelativeResize="0"/>
          <p:nvPr/>
        </p:nvPicPr>
        <p:blipFill>
          <a:blip r:embed="rId4">
            <a:alphaModFix/>
          </a:blip>
          <a:stretch>
            <a:fillRect/>
          </a:stretch>
        </p:blipFill>
        <p:spPr>
          <a:xfrm>
            <a:off x="8320550" y="4285700"/>
            <a:ext cx="733426" cy="733426"/>
          </a:xfrm>
          <a:prstGeom prst="rect">
            <a:avLst/>
          </a:prstGeom>
          <a:noFill/>
          <a:ln>
            <a:noFill/>
          </a:ln>
        </p:spPr>
      </p:pic>
      <p:pic>
        <p:nvPicPr>
          <p:cNvPr id="321" name="Google Shape;321;p41"/>
          <p:cNvPicPr preferRelativeResize="0"/>
          <p:nvPr/>
        </p:nvPicPr>
        <p:blipFill>
          <a:blip r:embed="rId5">
            <a:alphaModFix/>
          </a:blip>
          <a:stretch>
            <a:fillRect/>
          </a:stretch>
        </p:blipFill>
        <p:spPr>
          <a:xfrm>
            <a:off x="7436400" y="4285699"/>
            <a:ext cx="733426" cy="733426"/>
          </a:xfrm>
          <a:prstGeom prst="rect">
            <a:avLst/>
          </a:prstGeom>
          <a:noFill/>
          <a:ln>
            <a:noFill/>
          </a:ln>
        </p:spPr>
      </p:pic>
      <p:pic>
        <p:nvPicPr>
          <p:cNvPr id="322" name="Google Shape;322;p41"/>
          <p:cNvPicPr preferRelativeResize="0"/>
          <p:nvPr/>
        </p:nvPicPr>
        <p:blipFill>
          <a:blip r:embed="rId6">
            <a:alphaModFix/>
          </a:blip>
          <a:stretch>
            <a:fillRect/>
          </a:stretch>
        </p:blipFill>
        <p:spPr>
          <a:xfrm>
            <a:off x="6552250" y="4285700"/>
            <a:ext cx="733426" cy="733426"/>
          </a:xfrm>
          <a:prstGeom prst="rect">
            <a:avLst/>
          </a:prstGeom>
          <a:noFill/>
          <a:ln>
            <a:noFill/>
          </a:ln>
        </p:spPr>
      </p:pic>
      <p:sp>
        <p:nvSpPr>
          <p:cNvPr id="323" name="Google Shape;323;p41"/>
          <p:cNvSpPr txBox="1"/>
          <p:nvPr/>
        </p:nvSpPr>
        <p:spPr>
          <a:xfrm>
            <a:off x="950675" y="3811950"/>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Sean Chen</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Instructor of Technical Mastery</a:t>
            </a:r>
            <a:endParaRPr i="1" sz="800">
              <a:solidFill>
                <a:srgbClr val="999999"/>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7" name="Shape 327"/>
        <p:cNvGrpSpPr/>
        <p:nvPr/>
      </p:nvGrpSpPr>
      <p:grpSpPr>
        <a:xfrm>
          <a:off x="0" y="0"/>
          <a:ext cx="0" cy="0"/>
          <a:chOff x="0" y="0"/>
          <a:chExt cx="0" cy="0"/>
        </a:xfrm>
      </p:grpSpPr>
      <p:sp>
        <p:nvSpPr>
          <p:cNvPr id="328" name="Google Shape;328;p42"/>
          <p:cNvSpPr txBox="1"/>
          <p:nvPr>
            <p:ph type="title"/>
          </p:nvPr>
        </p:nvSpPr>
        <p:spPr>
          <a:xfrm>
            <a:off x="998825" y="435250"/>
            <a:ext cx="6332400" cy="6315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EC3944"/>
              </a:buClr>
              <a:buSzPts val="4200"/>
              <a:buFont typeface="Arial"/>
              <a:buNone/>
            </a:pPr>
            <a:r>
              <a:rPr lang="en" sz="3200"/>
              <a:t>Hi UX students! </a:t>
            </a:r>
            <a:endParaRPr sz="3200"/>
          </a:p>
        </p:txBody>
      </p:sp>
      <p:sp>
        <p:nvSpPr>
          <p:cNvPr id="329" name="Google Shape;329;p42"/>
          <p:cNvSpPr txBox="1"/>
          <p:nvPr/>
        </p:nvSpPr>
        <p:spPr>
          <a:xfrm>
            <a:off x="922625" y="1253850"/>
            <a:ext cx="4482900" cy="3188700"/>
          </a:xfrm>
          <a:prstGeom prst="rect">
            <a:avLst/>
          </a:prstGeom>
          <a:noFill/>
          <a:ln>
            <a:noFill/>
          </a:ln>
        </p:spPr>
        <p:txBody>
          <a:bodyPr anchorCtr="0" anchor="t" bIns="26775" lIns="26775" spcFirstLastPara="1" rIns="26775" wrap="square" tIns="26775">
            <a:noAutofit/>
          </a:bodyPr>
          <a:lstStyle/>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If you’re continuing your Labs project, please only work on it in the mornings. Communicate this change with your team and set boundaries</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Instead of weekly design critiques, Elizabeth and Lisa host portfolio roasts every Thursday at 2pm</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Every Wednesday at 1pm, we do lightning talks!</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Portfolio questions? Reach out to Elizabeth Lin</a:t>
            </a:r>
            <a:endParaRPr sz="1200">
              <a:solidFill>
                <a:schemeClr val="dk1"/>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accent2"/>
              </a:buClr>
              <a:buSzPts val="1200"/>
              <a:buFont typeface="Helvetica Neue"/>
              <a:buChar char="●"/>
            </a:pPr>
            <a:r>
              <a:rPr lang="en" sz="1200">
                <a:solidFill>
                  <a:schemeClr val="accent2"/>
                </a:solidFill>
                <a:latin typeface="Helvetica Neue"/>
                <a:ea typeface="Helvetica Neue"/>
                <a:cs typeface="Helvetica Neue"/>
                <a:sym typeface="Helvetica Neue"/>
              </a:rPr>
              <a:t>Resume feedback? Reach out to Lisa Inoue</a:t>
            </a:r>
            <a:endParaRPr sz="1200">
              <a:solidFill>
                <a:schemeClr val="accent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Share your work with Elizabeth and Lisa early and often! </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Your TL will host practice whiteboard challenges with you once a week</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Your SL is Imani! Reach out to her with any questions.</a:t>
            </a:r>
            <a:endParaRPr sz="12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chemeClr val="dk2"/>
              </a:solidFill>
              <a:latin typeface="Helvetica Neue"/>
              <a:ea typeface="Helvetica Neue"/>
              <a:cs typeface="Helvetica Neue"/>
              <a:sym typeface="Helvetica Neue"/>
            </a:endParaRPr>
          </a:p>
        </p:txBody>
      </p:sp>
      <p:pic>
        <p:nvPicPr>
          <p:cNvPr id="330" name="Google Shape;330;p42"/>
          <p:cNvPicPr preferRelativeResize="0"/>
          <p:nvPr/>
        </p:nvPicPr>
        <p:blipFill>
          <a:blip r:embed="rId3">
            <a:alphaModFix/>
          </a:blip>
          <a:stretch>
            <a:fillRect/>
          </a:stretch>
        </p:blipFill>
        <p:spPr>
          <a:xfrm>
            <a:off x="8280000" y="4271737"/>
            <a:ext cx="733426" cy="733426"/>
          </a:xfrm>
          <a:prstGeom prst="rect">
            <a:avLst/>
          </a:prstGeom>
          <a:noFill/>
          <a:ln>
            <a:noFill/>
          </a:ln>
        </p:spPr>
      </p:pic>
      <p:pic>
        <p:nvPicPr>
          <p:cNvPr id="331" name="Google Shape;331;p42"/>
          <p:cNvPicPr preferRelativeResize="0"/>
          <p:nvPr/>
        </p:nvPicPr>
        <p:blipFill>
          <a:blip r:embed="rId4">
            <a:alphaModFix/>
          </a:blip>
          <a:stretch>
            <a:fillRect/>
          </a:stretch>
        </p:blipFill>
        <p:spPr>
          <a:xfrm>
            <a:off x="5822075" y="1326887"/>
            <a:ext cx="3076025" cy="2307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335" name="Shape 335"/>
        <p:cNvGrpSpPr/>
        <p:nvPr/>
      </p:nvGrpSpPr>
      <p:grpSpPr>
        <a:xfrm>
          <a:off x="0" y="0"/>
          <a:ext cx="0" cy="0"/>
          <a:chOff x="0" y="0"/>
          <a:chExt cx="0" cy="0"/>
        </a:xfrm>
      </p:grpSpPr>
      <p:sp>
        <p:nvSpPr>
          <p:cNvPr id="336" name="Google Shape;336;p43"/>
          <p:cNvSpPr txBox="1"/>
          <p:nvPr>
            <p:ph idx="4294967295" type="subTitle"/>
          </p:nvPr>
        </p:nvSpPr>
        <p:spPr>
          <a:xfrm>
            <a:off x="959375" y="2742502"/>
            <a:ext cx="2845800" cy="1605000"/>
          </a:xfrm>
          <a:prstGeom prst="rect">
            <a:avLst/>
          </a:prstGeom>
          <a:noFill/>
          <a:ln>
            <a:noFill/>
          </a:ln>
        </p:spPr>
        <p:txBody>
          <a:bodyPr anchorCtr="0" anchor="t" bIns="26775" lIns="26775" spcFirstLastPara="1" rIns="26775" wrap="square" tIns="26775">
            <a:noAutofit/>
          </a:bodyPr>
          <a:lstStyle/>
          <a:p>
            <a:pPr indent="0" lvl="0" marL="0" marR="0" rtl="0" algn="l">
              <a:lnSpc>
                <a:spcPct val="115000"/>
              </a:lnSpc>
              <a:spcBef>
                <a:spcPts val="0"/>
              </a:spcBef>
              <a:spcAft>
                <a:spcPts val="0"/>
              </a:spcAft>
              <a:buClr>
                <a:srgbClr val="0C0E13"/>
              </a:buClr>
              <a:buSzPts val="1300"/>
              <a:buFont typeface="Arial"/>
              <a:buNone/>
            </a:pPr>
            <a:r>
              <a:rPr lang="en" sz="1300"/>
              <a:t>You have multiple tries (4 to be exact) at passing your Endorsement Technical Assessment. That’s so you can improve while in our safety net, then crush it when you’re at job interviews!</a:t>
            </a:r>
            <a:endParaRPr sz="500">
              <a:latin typeface="Helvetica Neue"/>
              <a:ea typeface="Helvetica Neue"/>
              <a:cs typeface="Helvetica Neue"/>
              <a:sym typeface="Helvetica Neue"/>
            </a:endParaRPr>
          </a:p>
        </p:txBody>
      </p:sp>
      <p:sp>
        <p:nvSpPr>
          <p:cNvPr id="337" name="Google Shape;337;p43"/>
          <p:cNvSpPr txBox="1"/>
          <p:nvPr>
            <p:ph idx="4294967295" type="ctrTitle"/>
          </p:nvPr>
        </p:nvSpPr>
        <p:spPr>
          <a:xfrm>
            <a:off x="899129" y="1305894"/>
            <a:ext cx="3721500" cy="1223100"/>
          </a:xfrm>
          <a:prstGeom prst="rect">
            <a:avLst/>
          </a:prstGeom>
          <a:noFill/>
          <a:ln>
            <a:noFill/>
          </a:ln>
        </p:spPr>
        <p:txBody>
          <a:bodyPr anchorCtr="0" anchor="b" bIns="26775" lIns="26775" spcFirstLastPara="1" rIns="26775" wrap="square" tIns="26775">
            <a:noAutofit/>
          </a:bodyPr>
          <a:lstStyle/>
          <a:p>
            <a:pPr indent="0" lvl="0" marL="0" marR="0" rtl="0" algn="l">
              <a:lnSpc>
                <a:spcPct val="80000"/>
              </a:lnSpc>
              <a:spcBef>
                <a:spcPts val="0"/>
              </a:spcBef>
              <a:spcAft>
                <a:spcPts val="0"/>
              </a:spcAft>
              <a:buClr>
                <a:srgbClr val="F9EFE6"/>
              </a:buClr>
              <a:buSzPts val="4100"/>
              <a:buFont typeface="Arial"/>
              <a:buNone/>
            </a:pPr>
            <a:r>
              <a:rPr lang="en" sz="4100"/>
              <a:t>Technical Interview Prep</a:t>
            </a:r>
            <a:r>
              <a:rPr i="0" lang="en" sz="4100" u="none" cap="none" strike="noStrike">
                <a:latin typeface="Adamina"/>
                <a:ea typeface="Adamina"/>
                <a:cs typeface="Adamina"/>
                <a:sym typeface="Adamina"/>
              </a:rPr>
              <a:t>. </a:t>
            </a:r>
            <a:endParaRPr sz="500">
              <a:latin typeface="Adamina"/>
              <a:ea typeface="Adamina"/>
              <a:cs typeface="Adamina"/>
              <a:sym typeface="Adamina"/>
            </a:endParaRPr>
          </a:p>
        </p:txBody>
      </p:sp>
      <p:pic>
        <p:nvPicPr>
          <p:cNvPr id="338" name="Google Shape;338;p43"/>
          <p:cNvPicPr preferRelativeResize="0"/>
          <p:nvPr/>
        </p:nvPicPr>
        <p:blipFill>
          <a:blip r:embed="rId3">
            <a:alphaModFix/>
          </a:blip>
          <a:stretch>
            <a:fillRect/>
          </a:stretch>
        </p:blipFill>
        <p:spPr>
          <a:xfrm>
            <a:off x="4818101" y="948286"/>
            <a:ext cx="3721500" cy="32469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sp>
        <p:nvSpPr>
          <p:cNvPr id="343" name="Google Shape;343;p44"/>
          <p:cNvSpPr txBox="1"/>
          <p:nvPr>
            <p:ph type="title"/>
          </p:nvPr>
        </p:nvSpPr>
        <p:spPr>
          <a:xfrm>
            <a:off x="998825" y="262625"/>
            <a:ext cx="6332400" cy="6315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EC3944"/>
              </a:buClr>
              <a:buSzPts val="4200"/>
              <a:buFont typeface="Arial"/>
              <a:buNone/>
            </a:pPr>
            <a:r>
              <a:rPr lang="en" sz="3200"/>
              <a:t>Expectations &amp; Policies</a:t>
            </a:r>
            <a:r>
              <a:rPr lang="en" sz="3200"/>
              <a:t> </a:t>
            </a:r>
            <a:endParaRPr sz="3200"/>
          </a:p>
        </p:txBody>
      </p:sp>
      <p:sp>
        <p:nvSpPr>
          <p:cNvPr id="344" name="Google Shape;344;p44"/>
          <p:cNvSpPr txBox="1"/>
          <p:nvPr/>
        </p:nvSpPr>
        <p:spPr>
          <a:xfrm>
            <a:off x="922625" y="1015125"/>
            <a:ext cx="7016400" cy="3783600"/>
          </a:xfrm>
          <a:prstGeom prst="rect">
            <a:avLst/>
          </a:prstGeom>
          <a:noFill/>
          <a:ln>
            <a:noFill/>
          </a:ln>
        </p:spPr>
        <p:txBody>
          <a:bodyPr anchorCtr="0" anchor="t" bIns="26775" lIns="26775" spcFirstLastPara="1" rIns="26775" wrap="square" tIns="26775">
            <a:noAutofit/>
          </a:bodyPr>
          <a:lstStyle/>
          <a:p>
            <a:pPr indent="-304800" lvl="0" marL="457200" rtl="0" algn="l">
              <a:lnSpc>
                <a:spcPct val="150000"/>
              </a:lnSpc>
              <a:spcBef>
                <a:spcPts val="0"/>
              </a:spcBef>
              <a:spcAft>
                <a:spcPts val="0"/>
              </a:spcAft>
              <a:buClr>
                <a:schemeClr val="dk2"/>
              </a:buClr>
              <a:buSzPts val="1200"/>
              <a:buFont typeface="Helvetica Neue"/>
              <a:buChar char="●"/>
            </a:pPr>
            <a:r>
              <a:rPr b="1" lang="en" sz="1200">
                <a:solidFill>
                  <a:schemeClr val="dk2"/>
                </a:solidFill>
                <a:latin typeface="Helvetica Neue"/>
                <a:ea typeface="Helvetica Neue"/>
                <a:cs typeface="Helvetica Neue"/>
                <a:sym typeface="Helvetica Neue"/>
              </a:rPr>
              <a:t>No Cheating</a:t>
            </a:r>
            <a:endParaRPr b="1" sz="1200">
              <a:solidFill>
                <a:schemeClr val="dk2"/>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No cheating on your technical assessments. If it is discovered that you cheated, you will be put on a 3-month probation.</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b="1" lang="en" sz="1200">
                <a:solidFill>
                  <a:schemeClr val="dk2"/>
                </a:solidFill>
                <a:latin typeface="Helvetica Neue"/>
                <a:ea typeface="Helvetica Neue"/>
                <a:cs typeface="Helvetica Neue"/>
                <a:sym typeface="Helvetica Neue"/>
              </a:rPr>
              <a:t>Interview No-Shows</a:t>
            </a:r>
            <a:endParaRPr b="1" sz="1200">
              <a:solidFill>
                <a:schemeClr val="dk2"/>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If you do not show up for a scheduled interview, you will be placed on a Success Plan. </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b="1" lang="en" sz="1200">
                <a:solidFill>
                  <a:schemeClr val="dk2"/>
                </a:solidFill>
                <a:latin typeface="Helvetica Neue"/>
                <a:ea typeface="Helvetica Neue"/>
                <a:cs typeface="Helvetica Neue"/>
                <a:sym typeface="Helvetica Neue"/>
              </a:rPr>
              <a:t>HackerRank tests</a:t>
            </a:r>
            <a:endParaRPr b="1" sz="1200">
              <a:solidFill>
                <a:schemeClr val="dk2"/>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If you haven’t been able to pass after three attempts, schedule a meeting with Sean Chen. We’ll make sure you’ll get the help you need! </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b="1" lang="en" sz="1200">
                <a:solidFill>
                  <a:schemeClr val="dk2"/>
                </a:solidFill>
                <a:latin typeface="Helvetica Neue"/>
                <a:ea typeface="Helvetica Neue"/>
                <a:cs typeface="Helvetica Neue"/>
                <a:sym typeface="Helvetica Neue"/>
              </a:rPr>
              <a:t>Professional Endorsement Guided Projects</a:t>
            </a:r>
            <a:endParaRPr b="1" sz="1200">
              <a:solidFill>
                <a:schemeClr val="dk2"/>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If your materials aren’t checked off, you are required to attend the Guided Lectures</a:t>
            </a:r>
            <a:endParaRPr sz="1200">
              <a:solidFill>
                <a:schemeClr val="dk2"/>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2"/>
              </a:buClr>
              <a:buSzPts val="1200"/>
              <a:buFont typeface="Helvetica Neue"/>
              <a:buChar char="●"/>
            </a:pPr>
            <a:r>
              <a:rPr b="1" lang="en" sz="1200">
                <a:solidFill>
                  <a:schemeClr val="dk2"/>
                </a:solidFill>
                <a:latin typeface="Helvetica Neue"/>
                <a:ea typeface="Helvetica Neue"/>
                <a:cs typeface="Helvetica Neue"/>
                <a:sym typeface="Helvetica Neue"/>
              </a:rPr>
              <a:t>Office Hours</a:t>
            </a:r>
            <a:endParaRPr b="1" sz="1200">
              <a:solidFill>
                <a:schemeClr val="dk2"/>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2"/>
              </a:buClr>
              <a:buSzPts val="1200"/>
              <a:buFont typeface="Helvetica Neue"/>
              <a:buChar char="○"/>
            </a:pPr>
            <a:r>
              <a:rPr lang="en" sz="1200">
                <a:solidFill>
                  <a:schemeClr val="dk2"/>
                </a:solidFill>
                <a:latin typeface="Helvetica Neue"/>
                <a:ea typeface="Helvetica Neue"/>
                <a:cs typeface="Helvetica Neue"/>
                <a:sym typeface="Helvetica Neue"/>
              </a:rPr>
              <a:t>Utilize the open office hours, it’ll help you complete your Career Artifacts quicker.</a:t>
            </a:r>
            <a:endParaRPr sz="12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chemeClr val="dk2"/>
                </a:solidFill>
                <a:latin typeface="Helvetica Neue"/>
                <a:ea typeface="Helvetica Neue"/>
                <a:cs typeface="Helvetica Neue"/>
                <a:sym typeface="Helvetica Neue"/>
              </a:rPr>
              <a:t>*More details included in the </a:t>
            </a:r>
            <a:r>
              <a:rPr lang="en" sz="1200" u="sng">
                <a:solidFill>
                  <a:schemeClr val="hlink"/>
                </a:solidFill>
                <a:latin typeface="Helvetica Neue"/>
                <a:ea typeface="Helvetica Neue"/>
                <a:cs typeface="Helvetica Neue"/>
                <a:sym typeface="Helvetica Neue"/>
                <a:hlinkClick r:id="rId3"/>
              </a:rPr>
              <a:t>Endorsement Student Handbook</a:t>
            </a:r>
            <a:endParaRPr sz="12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solidFill>
                <a:schemeClr val="dk2"/>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a:solidFill>
                <a:schemeClr val="dk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48" name="Shape 348"/>
        <p:cNvGrpSpPr/>
        <p:nvPr/>
      </p:nvGrpSpPr>
      <p:grpSpPr>
        <a:xfrm>
          <a:off x="0" y="0"/>
          <a:ext cx="0" cy="0"/>
          <a:chOff x="0" y="0"/>
          <a:chExt cx="0" cy="0"/>
        </a:xfrm>
      </p:grpSpPr>
      <p:sp>
        <p:nvSpPr>
          <p:cNvPr id="349" name="Google Shape;349;p45"/>
          <p:cNvSpPr txBox="1"/>
          <p:nvPr>
            <p:ph type="title"/>
          </p:nvPr>
        </p:nvSpPr>
        <p:spPr>
          <a:xfrm>
            <a:off x="1321801" y="1659950"/>
            <a:ext cx="2914500" cy="1553700"/>
          </a:xfrm>
          <a:prstGeom prst="rect">
            <a:avLst/>
          </a:prstGeom>
          <a:noFill/>
          <a:ln>
            <a:noFill/>
          </a:ln>
        </p:spPr>
        <p:txBody>
          <a:bodyPr anchorCtr="0" anchor="ctr" bIns="26775" lIns="26775" spcFirstLastPara="1" rIns="26775" wrap="square" tIns="26775">
            <a:noAutofit/>
          </a:bodyPr>
          <a:lstStyle/>
          <a:p>
            <a:pPr indent="0" lvl="0" marL="0" rtl="0" algn="l">
              <a:lnSpc>
                <a:spcPct val="90000"/>
              </a:lnSpc>
              <a:spcBef>
                <a:spcPts val="0"/>
              </a:spcBef>
              <a:spcAft>
                <a:spcPts val="0"/>
              </a:spcAft>
              <a:buClr>
                <a:srgbClr val="F9EFE6"/>
              </a:buClr>
              <a:buSzPts val="3700"/>
              <a:buFont typeface="Arial"/>
              <a:buNone/>
            </a:pPr>
            <a:r>
              <a:rPr lang="en" sz="3500">
                <a:solidFill>
                  <a:schemeClr val="lt2"/>
                </a:solidFill>
                <a:latin typeface="Helvetica Neue"/>
                <a:ea typeface="Helvetica Neue"/>
                <a:cs typeface="Helvetica Neue"/>
                <a:sym typeface="Helvetica Neue"/>
              </a:rPr>
              <a:t>Endorsement</a:t>
            </a:r>
            <a:r>
              <a:rPr lang="en" sz="3500">
                <a:solidFill>
                  <a:schemeClr val="lt2"/>
                </a:solidFill>
                <a:latin typeface="Helvetica Neue"/>
                <a:ea typeface="Helvetica Neue"/>
                <a:cs typeface="Helvetica Neue"/>
                <a:sym typeface="Helvetica Neue"/>
              </a:rPr>
              <a:t> </a:t>
            </a:r>
            <a:r>
              <a:rPr lang="en" sz="3500"/>
              <a:t>Handbook</a:t>
            </a:r>
            <a:r>
              <a:rPr lang="en" sz="3500">
                <a:latin typeface="Adamina"/>
                <a:ea typeface="Adamina"/>
                <a:cs typeface="Adamina"/>
                <a:sym typeface="Adamina"/>
              </a:rPr>
              <a:t>.</a:t>
            </a:r>
            <a:endParaRPr sz="3500">
              <a:latin typeface="Adamina"/>
              <a:ea typeface="Adamina"/>
              <a:cs typeface="Adamina"/>
              <a:sym typeface="Adamina"/>
            </a:endParaRPr>
          </a:p>
        </p:txBody>
      </p:sp>
      <p:pic>
        <p:nvPicPr>
          <p:cNvPr descr="underline-brand-red-asset-5@4x.png" id="350" name="Google Shape;350;p45"/>
          <p:cNvPicPr preferRelativeResize="0"/>
          <p:nvPr/>
        </p:nvPicPr>
        <p:blipFill rotWithShape="1">
          <a:blip r:embed="rId3">
            <a:alphaModFix/>
          </a:blip>
          <a:srcRect b="0" l="0" r="0" t="0"/>
          <a:stretch/>
        </p:blipFill>
        <p:spPr>
          <a:xfrm>
            <a:off x="1321790" y="2923174"/>
            <a:ext cx="1872551" cy="101219"/>
          </a:xfrm>
          <a:prstGeom prst="rect">
            <a:avLst/>
          </a:prstGeom>
          <a:noFill/>
          <a:ln>
            <a:noFill/>
          </a:ln>
        </p:spPr>
      </p:pic>
      <p:sp>
        <p:nvSpPr>
          <p:cNvPr id="351" name="Google Shape;351;p45"/>
          <p:cNvSpPr txBox="1"/>
          <p:nvPr>
            <p:ph idx="1" type="body"/>
          </p:nvPr>
        </p:nvSpPr>
        <p:spPr>
          <a:xfrm>
            <a:off x="4731400" y="1817800"/>
            <a:ext cx="3289500" cy="1553700"/>
          </a:xfrm>
          <a:prstGeom prst="rect">
            <a:avLst/>
          </a:prstGeom>
          <a:noFill/>
          <a:ln>
            <a:noFill/>
          </a:ln>
        </p:spPr>
        <p:txBody>
          <a:bodyPr anchorCtr="0" anchor="ctr" bIns="26775" lIns="26775" spcFirstLastPara="1" rIns="26775" wrap="square" tIns="26775">
            <a:noAutofit/>
          </a:bodyPr>
          <a:lstStyle/>
          <a:p>
            <a:pPr indent="0" lvl="0" marL="0" marR="0" rtl="0" algn="l">
              <a:lnSpc>
                <a:spcPct val="115000"/>
              </a:lnSpc>
              <a:spcBef>
                <a:spcPts val="0"/>
              </a:spcBef>
              <a:spcAft>
                <a:spcPts val="0"/>
              </a:spcAft>
              <a:buClr>
                <a:srgbClr val="F9EFE6"/>
              </a:buClr>
              <a:buSzPts val="1100"/>
              <a:buFont typeface="Arial"/>
              <a:buNone/>
            </a:pPr>
            <a:r>
              <a:rPr lang="en" sz="1200">
                <a:solidFill>
                  <a:schemeClr val="lt2"/>
                </a:solidFill>
              </a:rPr>
              <a:t>You can find all the information you need on your Endorsement Student Handbook:</a:t>
            </a:r>
            <a:endParaRPr sz="1200">
              <a:solidFill>
                <a:schemeClr val="lt2"/>
              </a:solidFill>
            </a:endParaRPr>
          </a:p>
          <a:p>
            <a:pPr indent="0" lvl="0" marL="0" rtl="0" algn="l">
              <a:spcBef>
                <a:spcPts val="0"/>
              </a:spcBef>
              <a:spcAft>
                <a:spcPts val="0"/>
              </a:spcAft>
              <a:buClr>
                <a:srgbClr val="F9EFE6"/>
              </a:buClr>
              <a:buSzPts val="1100"/>
              <a:buFont typeface="Arial"/>
              <a:buNone/>
            </a:pPr>
            <a:r>
              <a:t/>
            </a:r>
            <a:endParaRPr sz="1200">
              <a:solidFill>
                <a:schemeClr val="lt2"/>
              </a:solidFill>
            </a:endParaRPr>
          </a:p>
          <a:p>
            <a:pPr indent="0" lvl="0" marL="0" marR="0" rtl="0" algn="l">
              <a:lnSpc>
                <a:spcPct val="115000"/>
              </a:lnSpc>
              <a:spcBef>
                <a:spcPts val="0"/>
              </a:spcBef>
              <a:spcAft>
                <a:spcPts val="0"/>
              </a:spcAft>
              <a:buClr>
                <a:srgbClr val="F9EFE6"/>
              </a:buClr>
              <a:buSzPts val="1100"/>
              <a:buFont typeface="Arial"/>
              <a:buNone/>
            </a:pPr>
            <a:r>
              <a:rPr lang="en" sz="1100" u="sng">
                <a:solidFill>
                  <a:schemeClr val="lt1"/>
                </a:solidFill>
                <a:latin typeface="Arial"/>
                <a:ea typeface="Arial"/>
                <a:cs typeface="Arial"/>
                <a:sym typeface="Arial"/>
                <a:hlinkClick r:id="rId4"/>
              </a:rPr>
              <a:t>https://www.notion.so/lambdaschool/Endorsement-Student-Handbook-515d50d85a51455eaa6b1dcaafaaf97d</a:t>
            </a:r>
            <a:endParaRPr sz="12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89" name="Shape 89"/>
        <p:cNvGrpSpPr/>
        <p:nvPr/>
      </p:nvGrpSpPr>
      <p:grpSpPr>
        <a:xfrm>
          <a:off x="0" y="0"/>
          <a:ext cx="0" cy="0"/>
          <a:chOff x="0" y="0"/>
          <a:chExt cx="0" cy="0"/>
        </a:xfrm>
      </p:grpSpPr>
      <p:sp>
        <p:nvSpPr>
          <p:cNvPr id="90" name="Google Shape;90;p19"/>
          <p:cNvSpPr txBox="1"/>
          <p:nvPr>
            <p:ph idx="4294967295" type="ctrTitle"/>
          </p:nvPr>
        </p:nvSpPr>
        <p:spPr>
          <a:xfrm>
            <a:off x="593200" y="1642550"/>
            <a:ext cx="8094300" cy="7074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EC3944"/>
              </a:buClr>
              <a:buSzPts val="4300"/>
              <a:buFont typeface="Arial"/>
              <a:buNone/>
            </a:pPr>
            <a:r>
              <a:rPr lang="en" sz="4300"/>
              <a:t>You have Lambda School’s</a:t>
            </a:r>
            <a:endParaRPr sz="500">
              <a:latin typeface="Adamina"/>
              <a:ea typeface="Adamina"/>
              <a:cs typeface="Adamina"/>
              <a:sym typeface="Adamina"/>
            </a:endParaRPr>
          </a:p>
        </p:txBody>
      </p:sp>
      <p:sp>
        <p:nvSpPr>
          <p:cNvPr id="91" name="Google Shape;91;p19"/>
          <p:cNvSpPr txBox="1"/>
          <p:nvPr>
            <p:ph idx="4294967295" type="subTitle"/>
          </p:nvPr>
        </p:nvSpPr>
        <p:spPr>
          <a:xfrm>
            <a:off x="1812726" y="2195845"/>
            <a:ext cx="5518500" cy="90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F9EFE6"/>
              </a:buClr>
              <a:buSzPts val="4700"/>
              <a:buFont typeface="Arial"/>
              <a:buNone/>
            </a:pPr>
            <a:r>
              <a:rPr lang="en" sz="4700">
                <a:solidFill>
                  <a:schemeClr val="lt2"/>
                </a:solidFill>
              </a:rPr>
              <a:t>stamp of approval</a:t>
            </a:r>
            <a:r>
              <a:rPr i="0" lang="en" sz="4700" u="none" cap="none" strike="noStrike">
                <a:solidFill>
                  <a:schemeClr val="lt2"/>
                </a:solidFill>
                <a:latin typeface="Helvetica Neue"/>
                <a:ea typeface="Helvetica Neue"/>
                <a:cs typeface="Helvetica Neue"/>
                <a:sym typeface="Helvetica Neue"/>
              </a:rPr>
              <a:t>. </a:t>
            </a:r>
            <a:endParaRPr sz="500">
              <a:solidFill>
                <a:schemeClr val="lt2"/>
              </a:solidFill>
              <a:latin typeface="Helvetica Neue"/>
              <a:ea typeface="Helvetica Neue"/>
              <a:cs typeface="Helvetica Neue"/>
              <a:sym typeface="Helvetica Neue"/>
            </a:endParaRPr>
          </a:p>
        </p:txBody>
      </p:sp>
      <p:pic>
        <p:nvPicPr>
          <p:cNvPr descr="Lambda-Logo-Red.png" id="92" name="Google Shape;92;p19"/>
          <p:cNvPicPr preferRelativeResize="0"/>
          <p:nvPr/>
        </p:nvPicPr>
        <p:blipFill rotWithShape="1">
          <a:blip r:embed="rId3">
            <a:alphaModFix/>
          </a:blip>
          <a:srcRect b="0" l="0" r="0" t="0"/>
          <a:stretch/>
        </p:blipFill>
        <p:spPr>
          <a:xfrm>
            <a:off x="3936925" y="4176675"/>
            <a:ext cx="1270148" cy="3314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55" name="Shape 355"/>
        <p:cNvGrpSpPr/>
        <p:nvPr/>
      </p:nvGrpSpPr>
      <p:grpSpPr>
        <a:xfrm>
          <a:off x="0" y="0"/>
          <a:ext cx="0" cy="0"/>
          <a:chOff x="0" y="0"/>
          <a:chExt cx="0" cy="0"/>
        </a:xfrm>
      </p:grpSpPr>
      <p:sp>
        <p:nvSpPr>
          <p:cNvPr id="356" name="Google Shape;356;p46"/>
          <p:cNvSpPr txBox="1"/>
          <p:nvPr>
            <p:ph idx="4294967295" type="ctrTitle"/>
          </p:nvPr>
        </p:nvSpPr>
        <p:spPr>
          <a:xfrm>
            <a:off x="868600" y="769436"/>
            <a:ext cx="5518500" cy="14157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F9EFE6"/>
              </a:buClr>
              <a:buSzPts val="4300"/>
              <a:buFont typeface="Arial"/>
              <a:buNone/>
            </a:pPr>
            <a:r>
              <a:rPr lang="en" sz="4300">
                <a:solidFill>
                  <a:schemeClr val="lt2"/>
                </a:solidFill>
              </a:rPr>
              <a:t>What happens after I get endorsed</a:t>
            </a:r>
            <a:r>
              <a:rPr lang="en" sz="4300">
                <a:solidFill>
                  <a:schemeClr val="lt2"/>
                </a:solidFill>
              </a:rPr>
              <a:t>?</a:t>
            </a:r>
            <a:endParaRPr sz="500">
              <a:solidFill>
                <a:schemeClr val="lt2"/>
              </a:solidFill>
              <a:latin typeface="Adamina"/>
              <a:ea typeface="Adamina"/>
              <a:cs typeface="Adamina"/>
              <a:sym typeface="Adamina"/>
            </a:endParaRPr>
          </a:p>
        </p:txBody>
      </p:sp>
      <p:pic>
        <p:nvPicPr>
          <p:cNvPr descr="Lambda-Logo-Chalk.png" id="357" name="Google Shape;357;p46"/>
          <p:cNvPicPr preferRelativeResize="0"/>
          <p:nvPr/>
        </p:nvPicPr>
        <p:blipFill rotWithShape="1">
          <a:blip r:embed="rId3">
            <a:alphaModFix/>
          </a:blip>
          <a:srcRect b="0" l="0" r="0" t="0"/>
          <a:stretch/>
        </p:blipFill>
        <p:spPr>
          <a:xfrm>
            <a:off x="7205149" y="4383086"/>
            <a:ext cx="1274004" cy="3324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1" name="Shape 361"/>
        <p:cNvGrpSpPr/>
        <p:nvPr/>
      </p:nvGrpSpPr>
      <p:grpSpPr>
        <a:xfrm>
          <a:off x="0" y="0"/>
          <a:ext cx="0" cy="0"/>
          <a:chOff x="0" y="0"/>
          <a:chExt cx="0" cy="0"/>
        </a:xfrm>
      </p:grpSpPr>
      <p:sp>
        <p:nvSpPr>
          <p:cNvPr id="362" name="Google Shape;362;p47"/>
          <p:cNvSpPr txBox="1"/>
          <p:nvPr>
            <p:ph type="title"/>
          </p:nvPr>
        </p:nvSpPr>
        <p:spPr>
          <a:xfrm>
            <a:off x="4197625" y="1163550"/>
            <a:ext cx="4556700" cy="4539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EC3944"/>
              </a:buClr>
              <a:buSzPts val="4200"/>
              <a:buFont typeface="Arial"/>
              <a:buNone/>
            </a:pPr>
            <a:r>
              <a:rPr lang="en" sz="3200"/>
              <a:t>You’ll join Lambda X! </a:t>
            </a:r>
            <a:endParaRPr sz="3200"/>
          </a:p>
        </p:txBody>
      </p:sp>
      <p:pic>
        <p:nvPicPr>
          <p:cNvPr id="363" name="Google Shape;363;p47"/>
          <p:cNvPicPr preferRelativeResize="0"/>
          <p:nvPr/>
        </p:nvPicPr>
        <p:blipFill>
          <a:blip r:embed="rId3">
            <a:alphaModFix/>
          </a:blip>
          <a:stretch>
            <a:fillRect/>
          </a:stretch>
        </p:blipFill>
        <p:spPr>
          <a:xfrm>
            <a:off x="677875" y="952200"/>
            <a:ext cx="2940000" cy="2934300"/>
          </a:xfrm>
          <a:prstGeom prst="roundRect">
            <a:avLst>
              <a:gd fmla="val 16667" name="adj"/>
            </a:avLst>
          </a:prstGeom>
          <a:noFill/>
          <a:ln>
            <a:noFill/>
          </a:ln>
        </p:spPr>
      </p:pic>
      <p:sp>
        <p:nvSpPr>
          <p:cNvPr id="364" name="Google Shape;364;p47"/>
          <p:cNvSpPr txBox="1"/>
          <p:nvPr/>
        </p:nvSpPr>
        <p:spPr>
          <a:xfrm>
            <a:off x="4197625" y="146505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65" name="Google Shape;365;p47"/>
          <p:cNvSpPr txBox="1"/>
          <p:nvPr/>
        </p:nvSpPr>
        <p:spPr>
          <a:xfrm>
            <a:off x="677875" y="3853925"/>
            <a:ext cx="16410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Helvetica Neue"/>
                <a:ea typeface="Helvetica Neue"/>
                <a:cs typeface="Helvetica Neue"/>
                <a:sym typeface="Helvetica Neue"/>
              </a:rPr>
              <a:t>Alice Karsevar</a:t>
            </a:r>
            <a:endParaRPr sz="1000">
              <a:latin typeface="Helvetica Neue"/>
              <a:ea typeface="Helvetica Neue"/>
              <a:cs typeface="Helvetica Neue"/>
              <a:sym typeface="Helvetica Neue"/>
            </a:endParaRPr>
          </a:p>
          <a:p>
            <a:pPr indent="0" lvl="0" marL="0" rtl="0" algn="l">
              <a:spcBef>
                <a:spcPts val="0"/>
              </a:spcBef>
              <a:spcAft>
                <a:spcPts val="0"/>
              </a:spcAft>
              <a:buNone/>
            </a:pPr>
            <a:r>
              <a:rPr i="1" lang="en" sz="800">
                <a:solidFill>
                  <a:srgbClr val="999999"/>
                </a:solidFill>
                <a:latin typeface="Helvetica Neue"/>
                <a:ea typeface="Helvetica Neue"/>
                <a:cs typeface="Helvetica Neue"/>
                <a:sym typeface="Helvetica Neue"/>
              </a:rPr>
              <a:t>Lambda X Program Manager</a:t>
            </a:r>
            <a:endParaRPr i="1" sz="800">
              <a:solidFill>
                <a:srgbClr val="999999"/>
              </a:solidFill>
              <a:latin typeface="Helvetica Neue"/>
              <a:ea typeface="Helvetica Neue"/>
              <a:cs typeface="Helvetica Neue"/>
              <a:sym typeface="Helvetica Neue"/>
            </a:endParaRPr>
          </a:p>
        </p:txBody>
      </p:sp>
      <p:sp>
        <p:nvSpPr>
          <p:cNvPr id="366" name="Google Shape;366;p47"/>
          <p:cNvSpPr txBox="1"/>
          <p:nvPr>
            <p:ph idx="1" type="body"/>
          </p:nvPr>
        </p:nvSpPr>
        <p:spPr>
          <a:xfrm>
            <a:off x="4310500" y="1744050"/>
            <a:ext cx="3859800" cy="2137800"/>
          </a:xfrm>
          <a:prstGeom prst="rect">
            <a:avLst/>
          </a:prstGeom>
          <a:noFill/>
          <a:ln>
            <a:noFill/>
          </a:ln>
        </p:spPr>
        <p:txBody>
          <a:bodyPr anchorCtr="0" anchor="t" bIns="26775" lIns="26775" spcFirstLastPara="1" rIns="26775" wrap="square" tIns="26775">
            <a:noAutofit/>
          </a:bodyPr>
          <a:lstStyle/>
          <a:p>
            <a:pPr indent="0" lvl="0" marL="0" marR="0" rtl="0" algn="l">
              <a:lnSpc>
                <a:spcPct val="115000"/>
              </a:lnSpc>
              <a:spcBef>
                <a:spcPts val="0"/>
              </a:spcBef>
              <a:spcAft>
                <a:spcPts val="0"/>
              </a:spcAft>
              <a:buClr>
                <a:srgbClr val="0C0E13"/>
              </a:buClr>
              <a:buSzPts val="1100"/>
              <a:buFont typeface="Arial"/>
              <a:buNone/>
            </a:pPr>
            <a:r>
              <a:rPr lang="en" sz="1050">
                <a:solidFill>
                  <a:srgbClr val="3C4043"/>
                </a:solidFill>
                <a:highlight>
                  <a:srgbClr val="FFFFFF"/>
                </a:highlight>
                <a:latin typeface="Roboto"/>
                <a:ea typeface="Roboto"/>
                <a:cs typeface="Roboto"/>
                <a:sym typeface="Roboto"/>
              </a:rPr>
              <a:t>I manage the Lambda X program where you’ll be applying for jobs, sharpening your coding/design skills on project teams,  and getting loads of interview prep. </a:t>
            </a:r>
            <a:endParaRPr sz="1050">
              <a:solidFill>
                <a:srgbClr val="3C4043"/>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C0E13"/>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C0E13"/>
              </a:buClr>
              <a:buSzPts val="1100"/>
              <a:buFont typeface="Arial"/>
              <a:buNone/>
            </a:pPr>
            <a:r>
              <a:rPr lang="en" sz="1050">
                <a:solidFill>
                  <a:srgbClr val="3C4043"/>
                </a:solidFill>
                <a:highlight>
                  <a:srgbClr val="FFFFFF"/>
                </a:highlight>
                <a:latin typeface="Roboto"/>
                <a:ea typeface="Roboto"/>
                <a:cs typeface="Roboto"/>
                <a:sym typeface="Roboto"/>
              </a:rPr>
              <a:t>We host brownbags from senior leaders in the tech industry, get you connected with the Match Program, work on your Showcase video/profile content, and host job search parties.  You can also sign up for our AWS Cloud Practitioner Certification! </a:t>
            </a:r>
            <a:endParaRPr sz="1050">
              <a:solidFill>
                <a:srgbClr val="3C4043"/>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C0E13"/>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C0E13"/>
              </a:buClr>
              <a:buSzPts val="1100"/>
              <a:buFont typeface="Arial"/>
              <a:buNone/>
            </a:pPr>
            <a:r>
              <a:rPr lang="en" sz="1050">
                <a:solidFill>
                  <a:srgbClr val="3C4043"/>
                </a:solidFill>
                <a:highlight>
                  <a:srgbClr val="FFFFFF"/>
                </a:highlight>
                <a:latin typeface="Roboto"/>
                <a:ea typeface="Roboto"/>
                <a:cs typeface="Roboto"/>
                <a:sym typeface="Roboto"/>
              </a:rPr>
              <a:t>Being endorsed gives you a leg up on the interview and job search process. Excited to see you in the next unit! </a:t>
            </a:r>
            <a:endParaRPr sz="1050">
              <a:solidFill>
                <a:srgbClr val="3C4043"/>
              </a:solidFill>
              <a:highlight>
                <a:srgbClr val="FFFFFF"/>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70" name="Shape 370"/>
        <p:cNvGrpSpPr/>
        <p:nvPr/>
      </p:nvGrpSpPr>
      <p:grpSpPr>
        <a:xfrm>
          <a:off x="0" y="0"/>
          <a:ext cx="0" cy="0"/>
          <a:chOff x="0" y="0"/>
          <a:chExt cx="0" cy="0"/>
        </a:xfrm>
      </p:grpSpPr>
      <p:sp>
        <p:nvSpPr>
          <p:cNvPr id="371" name="Google Shape;371;p48"/>
          <p:cNvSpPr txBox="1"/>
          <p:nvPr>
            <p:ph idx="4294967295" type="ctrTitle"/>
          </p:nvPr>
        </p:nvSpPr>
        <p:spPr>
          <a:xfrm>
            <a:off x="899125" y="1180574"/>
            <a:ext cx="3721500" cy="2429700"/>
          </a:xfrm>
          <a:prstGeom prst="rect">
            <a:avLst/>
          </a:prstGeom>
          <a:noFill/>
          <a:ln>
            <a:noFill/>
          </a:ln>
        </p:spPr>
        <p:txBody>
          <a:bodyPr anchorCtr="0" anchor="b" bIns="26775" lIns="26775" spcFirstLastPara="1" rIns="26775" wrap="square" tIns="26775">
            <a:noAutofit/>
          </a:bodyPr>
          <a:lstStyle/>
          <a:p>
            <a:pPr indent="0" lvl="0" marL="0" marR="0" rtl="0" algn="l">
              <a:lnSpc>
                <a:spcPct val="80000"/>
              </a:lnSpc>
              <a:spcBef>
                <a:spcPts val="0"/>
              </a:spcBef>
              <a:spcAft>
                <a:spcPts val="0"/>
              </a:spcAft>
              <a:buClr>
                <a:srgbClr val="F9EFE6"/>
              </a:buClr>
              <a:buSzPts val="4100"/>
              <a:buFont typeface="Arial"/>
              <a:buNone/>
            </a:pPr>
            <a:r>
              <a:rPr lang="en" sz="4100">
                <a:solidFill>
                  <a:schemeClr val="lt2"/>
                </a:solidFill>
              </a:rPr>
              <a:t>Our level of excitement when you get endorsed</a:t>
            </a:r>
            <a:r>
              <a:rPr i="0" lang="en" sz="4100" u="none" cap="none" strike="noStrike">
                <a:solidFill>
                  <a:schemeClr val="lt2"/>
                </a:solidFill>
                <a:latin typeface="Adamina"/>
                <a:ea typeface="Adamina"/>
                <a:cs typeface="Adamina"/>
                <a:sym typeface="Adamina"/>
              </a:rPr>
              <a:t>. </a:t>
            </a:r>
            <a:endParaRPr sz="500">
              <a:solidFill>
                <a:schemeClr val="lt2"/>
              </a:solidFill>
              <a:latin typeface="Adamina"/>
              <a:ea typeface="Adamina"/>
              <a:cs typeface="Adamina"/>
              <a:sym typeface="Adamina"/>
            </a:endParaRPr>
          </a:p>
        </p:txBody>
      </p:sp>
      <p:pic>
        <p:nvPicPr>
          <p:cNvPr id="372" name="Google Shape;372;p48"/>
          <p:cNvPicPr preferRelativeResize="0"/>
          <p:nvPr/>
        </p:nvPicPr>
        <p:blipFill>
          <a:blip r:embed="rId3">
            <a:alphaModFix/>
          </a:blip>
          <a:stretch>
            <a:fillRect/>
          </a:stretch>
        </p:blipFill>
        <p:spPr>
          <a:xfrm>
            <a:off x="4780700" y="1021175"/>
            <a:ext cx="3286125" cy="3219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76" name="Shape 376"/>
        <p:cNvGrpSpPr/>
        <p:nvPr/>
      </p:nvGrpSpPr>
      <p:grpSpPr>
        <a:xfrm>
          <a:off x="0" y="0"/>
          <a:ext cx="0" cy="0"/>
          <a:chOff x="0" y="0"/>
          <a:chExt cx="0" cy="0"/>
        </a:xfrm>
      </p:grpSpPr>
      <p:sp>
        <p:nvSpPr>
          <p:cNvPr id="377" name="Google Shape;377;p49"/>
          <p:cNvSpPr txBox="1"/>
          <p:nvPr>
            <p:ph idx="4294967295" type="ctrTitle"/>
          </p:nvPr>
        </p:nvSpPr>
        <p:spPr>
          <a:xfrm>
            <a:off x="2948400" y="2215952"/>
            <a:ext cx="3247200" cy="568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F9EFE6"/>
              </a:buClr>
              <a:buSzPts val="4200"/>
              <a:buFont typeface="Arial"/>
              <a:buNone/>
            </a:pPr>
            <a:r>
              <a:rPr lang="en">
                <a:solidFill>
                  <a:srgbClr val="F9EFE6"/>
                </a:solidFill>
                <a:latin typeface="Helvetica Neue"/>
                <a:ea typeface="Helvetica Neue"/>
                <a:cs typeface="Helvetica Neue"/>
                <a:sym typeface="Helvetica Neue"/>
              </a:rPr>
              <a:t>Questions?</a:t>
            </a:r>
            <a:endParaRPr sz="3600">
              <a:solidFill>
                <a:srgbClr val="F9EFE6"/>
              </a:solidFill>
              <a:latin typeface="Helvetica Neue"/>
              <a:ea typeface="Helvetica Neue"/>
              <a:cs typeface="Helvetica Neue"/>
              <a:sym typeface="Helvetica Neue"/>
            </a:endParaRPr>
          </a:p>
        </p:txBody>
      </p:sp>
      <p:pic>
        <p:nvPicPr>
          <p:cNvPr id="378" name="Google Shape;378;p49"/>
          <p:cNvPicPr preferRelativeResize="0"/>
          <p:nvPr/>
        </p:nvPicPr>
        <p:blipFill>
          <a:blip r:embed="rId3">
            <a:alphaModFix/>
          </a:blip>
          <a:stretch>
            <a:fillRect/>
          </a:stretch>
        </p:blipFill>
        <p:spPr>
          <a:xfrm>
            <a:off x="6107250" y="2970112"/>
            <a:ext cx="1716750" cy="1716750"/>
          </a:xfrm>
          <a:prstGeom prst="rect">
            <a:avLst/>
          </a:prstGeom>
          <a:noFill/>
          <a:ln>
            <a:noFill/>
          </a:ln>
        </p:spPr>
      </p:pic>
      <p:pic>
        <p:nvPicPr>
          <p:cNvPr descr="Lambda Cohort Stamps_DS_Stamp_Mint_outline.png" id="379" name="Google Shape;379;p49"/>
          <p:cNvPicPr preferRelativeResize="0"/>
          <p:nvPr/>
        </p:nvPicPr>
        <p:blipFill rotWithShape="1">
          <a:blip r:embed="rId4">
            <a:alphaModFix/>
          </a:blip>
          <a:srcRect b="0" l="0" r="0" t="0"/>
          <a:stretch/>
        </p:blipFill>
        <p:spPr>
          <a:xfrm>
            <a:off x="2983075" y="464638"/>
            <a:ext cx="911542" cy="911500"/>
          </a:xfrm>
          <a:prstGeom prst="rect">
            <a:avLst/>
          </a:prstGeom>
          <a:noFill/>
          <a:ln>
            <a:noFill/>
          </a:ln>
        </p:spPr>
      </p:pic>
      <p:pic>
        <p:nvPicPr>
          <p:cNvPr descr="Lambda_UX_Stamp_PencilSlate_outline.png" id="380" name="Google Shape;380;p49"/>
          <p:cNvPicPr preferRelativeResize="0"/>
          <p:nvPr/>
        </p:nvPicPr>
        <p:blipFill rotWithShape="1">
          <a:blip r:embed="rId5">
            <a:alphaModFix/>
          </a:blip>
          <a:srcRect b="0" l="0" r="0" t="0"/>
          <a:stretch/>
        </p:blipFill>
        <p:spPr>
          <a:xfrm>
            <a:off x="8078935" y="3806904"/>
            <a:ext cx="1336601" cy="1336601"/>
          </a:xfrm>
          <a:prstGeom prst="rect">
            <a:avLst/>
          </a:prstGeom>
          <a:noFill/>
          <a:ln>
            <a:noFill/>
          </a:ln>
        </p:spPr>
      </p:pic>
      <p:pic>
        <p:nvPicPr>
          <p:cNvPr descr="Lambda_Web_Stamp_Blue_outline.png" id="381" name="Google Shape;381;p49"/>
          <p:cNvPicPr preferRelativeResize="0"/>
          <p:nvPr/>
        </p:nvPicPr>
        <p:blipFill rotWithShape="1">
          <a:blip r:embed="rId6">
            <a:alphaModFix/>
          </a:blip>
          <a:srcRect b="0" l="0" r="0" t="0"/>
          <a:stretch/>
        </p:blipFill>
        <p:spPr>
          <a:xfrm>
            <a:off x="228978" y="-59291"/>
            <a:ext cx="1301125" cy="1301125"/>
          </a:xfrm>
          <a:prstGeom prst="rect">
            <a:avLst/>
          </a:prstGeom>
          <a:noFill/>
          <a:ln>
            <a:noFill/>
          </a:ln>
        </p:spPr>
      </p:pic>
      <p:pic>
        <p:nvPicPr>
          <p:cNvPr id="382" name="Google Shape;382;p49"/>
          <p:cNvPicPr preferRelativeResize="0"/>
          <p:nvPr/>
        </p:nvPicPr>
        <p:blipFill>
          <a:blip r:embed="rId7">
            <a:alphaModFix/>
          </a:blip>
          <a:stretch>
            <a:fillRect/>
          </a:stretch>
        </p:blipFill>
        <p:spPr>
          <a:xfrm>
            <a:off x="2273387" y="4035377"/>
            <a:ext cx="1479625" cy="1478149"/>
          </a:xfrm>
          <a:prstGeom prst="rect">
            <a:avLst/>
          </a:prstGeom>
          <a:noFill/>
          <a:ln>
            <a:noFill/>
          </a:ln>
        </p:spPr>
      </p:pic>
      <p:pic>
        <p:nvPicPr>
          <p:cNvPr id="383" name="Google Shape;383;p49"/>
          <p:cNvPicPr preferRelativeResize="0"/>
          <p:nvPr/>
        </p:nvPicPr>
        <p:blipFill>
          <a:blip r:embed="rId8">
            <a:alphaModFix/>
          </a:blip>
          <a:stretch>
            <a:fillRect/>
          </a:stretch>
        </p:blipFill>
        <p:spPr>
          <a:xfrm>
            <a:off x="-268599" y="3628826"/>
            <a:ext cx="1301124" cy="1301099"/>
          </a:xfrm>
          <a:prstGeom prst="rect">
            <a:avLst/>
          </a:prstGeom>
          <a:noFill/>
          <a:ln>
            <a:noFill/>
          </a:ln>
        </p:spPr>
      </p:pic>
      <p:pic>
        <p:nvPicPr>
          <p:cNvPr id="384" name="Google Shape;384;p49"/>
          <p:cNvPicPr preferRelativeResize="0"/>
          <p:nvPr/>
        </p:nvPicPr>
        <p:blipFill>
          <a:blip r:embed="rId9">
            <a:alphaModFix/>
          </a:blip>
          <a:stretch>
            <a:fillRect/>
          </a:stretch>
        </p:blipFill>
        <p:spPr>
          <a:xfrm>
            <a:off x="1032525" y="2148638"/>
            <a:ext cx="1083500" cy="1083523"/>
          </a:xfrm>
          <a:prstGeom prst="rect">
            <a:avLst/>
          </a:prstGeom>
          <a:noFill/>
          <a:ln>
            <a:noFill/>
          </a:ln>
        </p:spPr>
      </p:pic>
      <p:pic>
        <p:nvPicPr>
          <p:cNvPr id="385" name="Google Shape;385;p49"/>
          <p:cNvPicPr preferRelativeResize="0"/>
          <p:nvPr/>
        </p:nvPicPr>
        <p:blipFill>
          <a:blip r:embed="rId10">
            <a:alphaModFix/>
          </a:blip>
          <a:stretch>
            <a:fillRect/>
          </a:stretch>
        </p:blipFill>
        <p:spPr>
          <a:xfrm>
            <a:off x="6107245" y="330330"/>
            <a:ext cx="1180100" cy="1180116"/>
          </a:xfrm>
          <a:prstGeom prst="rect">
            <a:avLst/>
          </a:prstGeom>
          <a:noFill/>
          <a:ln>
            <a:noFill/>
          </a:ln>
        </p:spPr>
      </p:pic>
      <p:pic>
        <p:nvPicPr>
          <p:cNvPr id="386" name="Google Shape;386;p49"/>
          <p:cNvPicPr preferRelativeResize="0"/>
          <p:nvPr/>
        </p:nvPicPr>
        <p:blipFill>
          <a:blip r:embed="rId11">
            <a:alphaModFix/>
          </a:blip>
          <a:stretch>
            <a:fillRect/>
          </a:stretch>
        </p:blipFill>
        <p:spPr>
          <a:xfrm>
            <a:off x="8157170" y="688755"/>
            <a:ext cx="1180101" cy="11801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6" name="Shape 96"/>
        <p:cNvGrpSpPr/>
        <p:nvPr/>
      </p:nvGrpSpPr>
      <p:grpSpPr>
        <a:xfrm>
          <a:off x="0" y="0"/>
          <a:ext cx="0" cy="0"/>
          <a:chOff x="0" y="0"/>
          <a:chExt cx="0" cy="0"/>
        </a:xfrm>
      </p:grpSpPr>
      <p:sp>
        <p:nvSpPr>
          <p:cNvPr id="97" name="Google Shape;97;p20"/>
          <p:cNvSpPr txBox="1"/>
          <p:nvPr>
            <p:ph idx="4294967295" type="ctrTitle"/>
          </p:nvPr>
        </p:nvSpPr>
        <p:spPr>
          <a:xfrm>
            <a:off x="1666950" y="1642550"/>
            <a:ext cx="6022200" cy="7074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EC3944"/>
              </a:buClr>
              <a:buSzPts val="4300"/>
              <a:buFont typeface="Arial"/>
              <a:buNone/>
            </a:pPr>
            <a:r>
              <a:rPr lang="en" sz="4300"/>
              <a:t>You are ready for a job </a:t>
            </a:r>
            <a:endParaRPr sz="500">
              <a:latin typeface="Adamina"/>
              <a:ea typeface="Adamina"/>
              <a:cs typeface="Adamina"/>
              <a:sym typeface="Adamina"/>
            </a:endParaRPr>
          </a:p>
        </p:txBody>
      </p:sp>
      <p:sp>
        <p:nvSpPr>
          <p:cNvPr id="98" name="Google Shape;98;p20"/>
          <p:cNvSpPr txBox="1"/>
          <p:nvPr>
            <p:ph idx="4294967295" type="subTitle"/>
          </p:nvPr>
        </p:nvSpPr>
        <p:spPr>
          <a:xfrm>
            <a:off x="1812726" y="2195845"/>
            <a:ext cx="5518500" cy="90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4700"/>
              <a:buFont typeface="Arial"/>
              <a:buNone/>
            </a:pPr>
            <a:r>
              <a:rPr lang="en" sz="4700"/>
              <a:t>in your field</a:t>
            </a:r>
            <a:r>
              <a:rPr i="0" lang="en" sz="4700" u="none" cap="none" strike="noStrike">
                <a:latin typeface="Helvetica Neue"/>
                <a:ea typeface="Helvetica Neue"/>
                <a:cs typeface="Helvetica Neue"/>
                <a:sym typeface="Helvetica Neue"/>
              </a:rPr>
              <a:t>. </a:t>
            </a:r>
            <a:endParaRPr sz="500">
              <a:latin typeface="Helvetica Neue"/>
              <a:ea typeface="Helvetica Neue"/>
              <a:cs typeface="Helvetica Neue"/>
              <a:sym typeface="Helvetica Neue"/>
            </a:endParaRPr>
          </a:p>
        </p:txBody>
      </p:sp>
      <p:pic>
        <p:nvPicPr>
          <p:cNvPr descr="Lambda-Logo-Red.png" id="99" name="Google Shape;99;p20"/>
          <p:cNvPicPr preferRelativeResize="0"/>
          <p:nvPr/>
        </p:nvPicPr>
        <p:blipFill rotWithShape="1">
          <a:blip r:embed="rId3">
            <a:alphaModFix/>
          </a:blip>
          <a:srcRect b="0" l="0" r="0" t="0"/>
          <a:stretch/>
        </p:blipFill>
        <p:spPr>
          <a:xfrm>
            <a:off x="3936925" y="4176675"/>
            <a:ext cx="1270148" cy="3314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3" name="Shape 103"/>
        <p:cNvGrpSpPr/>
        <p:nvPr/>
      </p:nvGrpSpPr>
      <p:grpSpPr>
        <a:xfrm>
          <a:off x="0" y="0"/>
          <a:ext cx="0" cy="0"/>
          <a:chOff x="0" y="0"/>
          <a:chExt cx="0" cy="0"/>
        </a:xfrm>
      </p:grpSpPr>
      <p:cxnSp>
        <p:nvCxnSpPr>
          <p:cNvPr id="104" name="Google Shape;104;p21"/>
          <p:cNvCxnSpPr/>
          <p:nvPr/>
        </p:nvCxnSpPr>
        <p:spPr>
          <a:xfrm flipH="1" rot="10800000">
            <a:off x="2457689" y="3550472"/>
            <a:ext cx="4102200" cy="13200"/>
          </a:xfrm>
          <a:prstGeom prst="straightConnector1">
            <a:avLst/>
          </a:prstGeom>
          <a:noFill/>
          <a:ln cap="flat" cmpd="sng" w="9525">
            <a:solidFill>
              <a:srgbClr val="A9A9A9"/>
            </a:solidFill>
            <a:prstDash val="dot"/>
            <a:miter lim="400000"/>
            <a:headEnd len="sm" w="sm" type="none"/>
            <a:tailEnd len="sm" w="sm" type="none"/>
          </a:ln>
        </p:spPr>
      </p:cxnSp>
      <p:cxnSp>
        <p:nvCxnSpPr>
          <p:cNvPr id="105" name="Google Shape;105;p21"/>
          <p:cNvCxnSpPr/>
          <p:nvPr/>
        </p:nvCxnSpPr>
        <p:spPr>
          <a:xfrm flipH="1" rot="10800000">
            <a:off x="2457689" y="3109760"/>
            <a:ext cx="4102200" cy="13200"/>
          </a:xfrm>
          <a:prstGeom prst="straightConnector1">
            <a:avLst/>
          </a:prstGeom>
          <a:noFill/>
          <a:ln cap="flat" cmpd="sng" w="9525">
            <a:solidFill>
              <a:srgbClr val="A9A9A9"/>
            </a:solidFill>
            <a:prstDash val="dot"/>
            <a:miter lim="400000"/>
            <a:headEnd len="sm" w="sm" type="none"/>
            <a:tailEnd len="sm" w="sm" type="none"/>
          </a:ln>
        </p:spPr>
      </p:cxnSp>
      <p:cxnSp>
        <p:nvCxnSpPr>
          <p:cNvPr id="106" name="Google Shape;106;p21"/>
          <p:cNvCxnSpPr/>
          <p:nvPr/>
        </p:nvCxnSpPr>
        <p:spPr>
          <a:xfrm flipH="1" rot="10800000">
            <a:off x="2457689" y="2669185"/>
            <a:ext cx="4102200" cy="13200"/>
          </a:xfrm>
          <a:prstGeom prst="straightConnector1">
            <a:avLst/>
          </a:prstGeom>
          <a:noFill/>
          <a:ln cap="flat" cmpd="sng" w="9525">
            <a:solidFill>
              <a:srgbClr val="A9A9A9"/>
            </a:solidFill>
            <a:prstDash val="dot"/>
            <a:miter lim="400000"/>
            <a:headEnd len="sm" w="sm" type="none"/>
            <a:tailEnd len="sm" w="sm" type="none"/>
          </a:ln>
        </p:spPr>
      </p:cxnSp>
      <p:cxnSp>
        <p:nvCxnSpPr>
          <p:cNvPr id="107" name="Google Shape;107;p21"/>
          <p:cNvCxnSpPr/>
          <p:nvPr/>
        </p:nvCxnSpPr>
        <p:spPr>
          <a:xfrm flipH="1" rot="10800000">
            <a:off x="2457689" y="1788035"/>
            <a:ext cx="4102200" cy="13200"/>
          </a:xfrm>
          <a:prstGeom prst="straightConnector1">
            <a:avLst/>
          </a:prstGeom>
          <a:noFill/>
          <a:ln cap="flat" cmpd="sng" w="9525">
            <a:solidFill>
              <a:srgbClr val="A9A9A9"/>
            </a:solidFill>
            <a:prstDash val="dot"/>
            <a:miter lim="400000"/>
            <a:headEnd len="sm" w="sm" type="none"/>
            <a:tailEnd len="sm" w="sm" type="none"/>
          </a:ln>
        </p:spPr>
      </p:cxnSp>
      <p:sp>
        <p:nvSpPr>
          <p:cNvPr id="108" name="Google Shape;108;p21"/>
          <p:cNvSpPr txBox="1"/>
          <p:nvPr/>
        </p:nvSpPr>
        <p:spPr>
          <a:xfrm>
            <a:off x="713146" y="191275"/>
            <a:ext cx="6324000" cy="9774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2400">
                <a:solidFill>
                  <a:schemeClr val="dk1"/>
                </a:solidFill>
                <a:latin typeface="Adamina"/>
                <a:ea typeface="Adamina"/>
                <a:cs typeface="Adamina"/>
                <a:sym typeface="Adamina"/>
              </a:rPr>
              <a:t>How difficult was this interview compared to your final endorsement? </a:t>
            </a:r>
            <a:endParaRPr sz="2400">
              <a:solidFill>
                <a:schemeClr val="dk1"/>
              </a:solidFill>
              <a:latin typeface="Adamina"/>
              <a:ea typeface="Adamina"/>
              <a:cs typeface="Adamina"/>
              <a:sym typeface="Adamina"/>
            </a:endParaRPr>
          </a:p>
        </p:txBody>
      </p:sp>
      <p:sp>
        <p:nvSpPr>
          <p:cNvPr id="109" name="Google Shape;109;p21"/>
          <p:cNvSpPr txBox="1"/>
          <p:nvPr/>
        </p:nvSpPr>
        <p:spPr>
          <a:xfrm>
            <a:off x="2653277" y="4189254"/>
            <a:ext cx="331200" cy="21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900"/>
              <a:buFont typeface="Arial"/>
              <a:buNone/>
            </a:pPr>
            <a:r>
              <a:rPr b="1" lang="en" sz="900">
                <a:solidFill>
                  <a:schemeClr val="dk2"/>
                </a:solidFill>
                <a:latin typeface="Helvetica Neue"/>
                <a:ea typeface="Helvetica Neue"/>
                <a:cs typeface="Helvetica Neue"/>
                <a:sym typeface="Helvetica Neue"/>
              </a:rPr>
              <a:t>1</a:t>
            </a:r>
            <a:endParaRPr sz="500">
              <a:solidFill>
                <a:schemeClr val="dk2"/>
              </a:solidFill>
              <a:latin typeface="Helvetica Neue"/>
              <a:ea typeface="Helvetica Neue"/>
              <a:cs typeface="Helvetica Neue"/>
              <a:sym typeface="Helvetica Neue"/>
            </a:endParaRPr>
          </a:p>
        </p:txBody>
      </p:sp>
      <p:sp>
        <p:nvSpPr>
          <p:cNvPr id="110" name="Google Shape;110;p21"/>
          <p:cNvSpPr txBox="1"/>
          <p:nvPr/>
        </p:nvSpPr>
        <p:spPr>
          <a:xfrm>
            <a:off x="3429558" y="4189249"/>
            <a:ext cx="328800" cy="21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900"/>
              <a:buFont typeface="Arial"/>
              <a:buNone/>
            </a:pPr>
            <a:r>
              <a:rPr b="1" lang="en" sz="900">
                <a:solidFill>
                  <a:schemeClr val="dk2"/>
                </a:solidFill>
                <a:latin typeface="Helvetica Neue"/>
                <a:ea typeface="Helvetica Neue"/>
                <a:cs typeface="Helvetica Neue"/>
                <a:sym typeface="Helvetica Neue"/>
              </a:rPr>
              <a:t>2</a:t>
            </a:r>
            <a:endParaRPr sz="500">
              <a:solidFill>
                <a:schemeClr val="dk2"/>
              </a:solidFill>
              <a:latin typeface="Helvetica Neue"/>
              <a:ea typeface="Helvetica Neue"/>
              <a:cs typeface="Helvetica Neue"/>
              <a:sym typeface="Helvetica Neue"/>
            </a:endParaRPr>
          </a:p>
        </p:txBody>
      </p:sp>
      <p:sp>
        <p:nvSpPr>
          <p:cNvPr id="111" name="Google Shape;111;p21"/>
          <p:cNvSpPr txBox="1"/>
          <p:nvPr/>
        </p:nvSpPr>
        <p:spPr>
          <a:xfrm>
            <a:off x="4281756" y="4189254"/>
            <a:ext cx="363600" cy="21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900"/>
              <a:buFont typeface="Arial"/>
              <a:buNone/>
            </a:pPr>
            <a:r>
              <a:rPr b="1" lang="en" sz="900">
                <a:solidFill>
                  <a:schemeClr val="dk2"/>
                </a:solidFill>
                <a:latin typeface="Helvetica Neue"/>
                <a:ea typeface="Helvetica Neue"/>
                <a:cs typeface="Helvetica Neue"/>
                <a:sym typeface="Helvetica Neue"/>
              </a:rPr>
              <a:t>3</a:t>
            </a:r>
            <a:endParaRPr sz="500">
              <a:solidFill>
                <a:schemeClr val="dk2"/>
              </a:solidFill>
              <a:latin typeface="Helvetica Neue"/>
              <a:ea typeface="Helvetica Neue"/>
              <a:cs typeface="Helvetica Neue"/>
              <a:sym typeface="Helvetica Neue"/>
            </a:endParaRPr>
          </a:p>
        </p:txBody>
      </p:sp>
      <p:sp>
        <p:nvSpPr>
          <p:cNvPr id="112" name="Google Shape;112;p21"/>
          <p:cNvSpPr txBox="1"/>
          <p:nvPr/>
        </p:nvSpPr>
        <p:spPr>
          <a:xfrm>
            <a:off x="5105696" y="4189249"/>
            <a:ext cx="328500" cy="21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900"/>
              <a:buFont typeface="Arial"/>
              <a:buNone/>
            </a:pPr>
            <a:r>
              <a:rPr b="1" lang="en" sz="900">
                <a:solidFill>
                  <a:schemeClr val="dk2"/>
                </a:solidFill>
                <a:latin typeface="Helvetica Neue"/>
                <a:ea typeface="Helvetica Neue"/>
                <a:cs typeface="Helvetica Neue"/>
                <a:sym typeface="Helvetica Neue"/>
              </a:rPr>
              <a:t>4</a:t>
            </a:r>
            <a:endParaRPr sz="500">
              <a:solidFill>
                <a:schemeClr val="dk2"/>
              </a:solidFill>
              <a:latin typeface="Helvetica Neue"/>
              <a:ea typeface="Helvetica Neue"/>
              <a:cs typeface="Helvetica Neue"/>
              <a:sym typeface="Helvetica Neue"/>
            </a:endParaRPr>
          </a:p>
        </p:txBody>
      </p:sp>
      <p:sp>
        <p:nvSpPr>
          <p:cNvPr id="113" name="Google Shape;113;p21"/>
          <p:cNvSpPr txBox="1"/>
          <p:nvPr/>
        </p:nvSpPr>
        <p:spPr>
          <a:xfrm>
            <a:off x="5949491" y="4189254"/>
            <a:ext cx="353700" cy="21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900"/>
              <a:buFont typeface="Arial"/>
              <a:buNone/>
            </a:pPr>
            <a:r>
              <a:rPr b="1" lang="en" sz="900">
                <a:solidFill>
                  <a:schemeClr val="dk2"/>
                </a:solidFill>
                <a:latin typeface="Helvetica Neue"/>
                <a:ea typeface="Helvetica Neue"/>
                <a:cs typeface="Helvetica Neue"/>
                <a:sym typeface="Helvetica Neue"/>
              </a:rPr>
              <a:t>5</a:t>
            </a:r>
            <a:endParaRPr sz="500">
              <a:solidFill>
                <a:schemeClr val="dk2"/>
              </a:solidFill>
              <a:latin typeface="Helvetica Neue"/>
              <a:ea typeface="Helvetica Neue"/>
              <a:cs typeface="Helvetica Neue"/>
              <a:sym typeface="Helvetica Neue"/>
            </a:endParaRPr>
          </a:p>
        </p:txBody>
      </p:sp>
      <p:sp>
        <p:nvSpPr>
          <p:cNvPr id="114" name="Google Shape;114;p21"/>
          <p:cNvSpPr/>
          <p:nvPr/>
        </p:nvSpPr>
        <p:spPr>
          <a:xfrm>
            <a:off x="2691525" y="3013524"/>
            <a:ext cx="254700" cy="97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3513875" y="2725672"/>
            <a:ext cx="254700" cy="1265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4336200" y="2755727"/>
            <a:ext cx="254700" cy="1235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5142600" y="3550475"/>
            <a:ext cx="254700" cy="44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5949000" y="3977851"/>
            <a:ext cx="254700" cy="13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4206026" y="1270524"/>
            <a:ext cx="515049" cy="515049"/>
          </a:xfrm>
          <a:prstGeom prst="rect">
            <a:avLst/>
          </a:prstGeom>
          <a:noFill/>
          <a:ln>
            <a:noFill/>
          </a:ln>
        </p:spPr>
      </p:pic>
      <p:cxnSp>
        <p:nvCxnSpPr>
          <p:cNvPr id="120" name="Google Shape;120;p21"/>
          <p:cNvCxnSpPr/>
          <p:nvPr/>
        </p:nvCxnSpPr>
        <p:spPr>
          <a:xfrm flipH="1" rot="10800000">
            <a:off x="2457689" y="3990922"/>
            <a:ext cx="4102200" cy="13200"/>
          </a:xfrm>
          <a:prstGeom prst="straightConnector1">
            <a:avLst/>
          </a:prstGeom>
          <a:noFill/>
          <a:ln cap="flat" cmpd="sng" w="19050">
            <a:solidFill>
              <a:schemeClr val="dk2"/>
            </a:solidFill>
            <a:prstDash val="solid"/>
            <a:miter lim="400000"/>
            <a:headEnd len="sm" w="sm" type="none"/>
            <a:tailEnd len="sm" w="sm" type="none"/>
          </a:ln>
        </p:spPr>
      </p:cxnSp>
      <p:sp>
        <p:nvSpPr>
          <p:cNvPr id="121" name="Google Shape;121;p21"/>
          <p:cNvSpPr txBox="1"/>
          <p:nvPr/>
        </p:nvSpPr>
        <p:spPr>
          <a:xfrm>
            <a:off x="367725" y="3089125"/>
            <a:ext cx="2004900" cy="4056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1000">
                <a:solidFill>
                  <a:schemeClr val="dk2"/>
                </a:solidFill>
                <a:latin typeface="Helvetica Neue"/>
                <a:ea typeface="Helvetica Neue"/>
                <a:cs typeface="Helvetica Neue"/>
                <a:sym typeface="Helvetica Neue"/>
              </a:rPr>
              <a:t>1: Significantly easier than Lambda’s assessment</a:t>
            </a:r>
            <a:endParaRPr sz="1000">
              <a:solidFill>
                <a:schemeClr val="dk2"/>
              </a:solidFill>
              <a:latin typeface="Helvetica Neue"/>
              <a:ea typeface="Helvetica Neue"/>
              <a:cs typeface="Helvetica Neue"/>
              <a:sym typeface="Helvetica Neue"/>
            </a:endParaRPr>
          </a:p>
        </p:txBody>
      </p:sp>
      <p:sp>
        <p:nvSpPr>
          <p:cNvPr id="122" name="Google Shape;122;p21"/>
          <p:cNvSpPr txBox="1"/>
          <p:nvPr/>
        </p:nvSpPr>
        <p:spPr>
          <a:xfrm>
            <a:off x="6985175" y="3089125"/>
            <a:ext cx="2004900" cy="4056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1000">
                <a:solidFill>
                  <a:schemeClr val="dk2"/>
                </a:solidFill>
                <a:latin typeface="Helvetica Neue"/>
                <a:ea typeface="Helvetica Neue"/>
                <a:cs typeface="Helvetica Neue"/>
                <a:sym typeface="Helvetica Neue"/>
              </a:rPr>
              <a:t>5: Significantly more difficult than Lambda’s assessment</a:t>
            </a:r>
            <a:endParaRPr sz="1000">
              <a:solidFill>
                <a:schemeClr val="dk2"/>
              </a:solidFill>
              <a:latin typeface="Helvetica Neue"/>
              <a:ea typeface="Helvetica Neue"/>
              <a:cs typeface="Helvetica Neue"/>
              <a:sym typeface="Helvetica Neue"/>
            </a:endParaRPr>
          </a:p>
        </p:txBody>
      </p:sp>
      <p:sp>
        <p:nvSpPr>
          <p:cNvPr id="123" name="Google Shape;123;p21"/>
          <p:cNvSpPr txBox="1"/>
          <p:nvPr/>
        </p:nvSpPr>
        <p:spPr>
          <a:xfrm>
            <a:off x="713150" y="1097850"/>
            <a:ext cx="2004900" cy="2628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53 total responses</a:t>
            </a:r>
            <a:endParaRPr sz="800">
              <a:solidFill>
                <a:schemeClr val="dk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Last updated 4/2/2020</a:t>
            </a:r>
            <a:endParaRPr sz="800">
              <a:solidFill>
                <a:schemeClr val="dk2"/>
              </a:solidFill>
              <a:latin typeface="Helvetica Neue"/>
              <a:ea typeface="Helvetica Neue"/>
              <a:cs typeface="Helvetica Neue"/>
              <a:sym typeface="Helvetica Neue"/>
            </a:endParaRPr>
          </a:p>
        </p:txBody>
      </p:sp>
      <p:sp>
        <p:nvSpPr>
          <p:cNvPr id="124" name="Google Shape;124;p21"/>
          <p:cNvSpPr txBox="1"/>
          <p:nvPr/>
        </p:nvSpPr>
        <p:spPr>
          <a:xfrm>
            <a:off x="2540925" y="2790913"/>
            <a:ext cx="555900" cy="21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11 (20.8%)</a:t>
            </a:r>
            <a:endParaRPr sz="800">
              <a:solidFill>
                <a:schemeClr val="dk2"/>
              </a:solidFill>
              <a:latin typeface="Helvetica Neue"/>
              <a:ea typeface="Helvetica Neue"/>
              <a:cs typeface="Helvetica Neue"/>
              <a:sym typeface="Helvetica Neue"/>
            </a:endParaRPr>
          </a:p>
        </p:txBody>
      </p:sp>
      <p:sp>
        <p:nvSpPr>
          <p:cNvPr id="125" name="Google Shape;125;p21"/>
          <p:cNvSpPr txBox="1"/>
          <p:nvPr/>
        </p:nvSpPr>
        <p:spPr>
          <a:xfrm>
            <a:off x="3363275" y="2474638"/>
            <a:ext cx="555900" cy="21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19 (35.8%)</a:t>
            </a:r>
            <a:endParaRPr sz="800">
              <a:solidFill>
                <a:schemeClr val="dk2"/>
              </a:solidFill>
              <a:latin typeface="Helvetica Neue"/>
              <a:ea typeface="Helvetica Neue"/>
              <a:cs typeface="Helvetica Neue"/>
              <a:sym typeface="Helvetica Neue"/>
            </a:endParaRPr>
          </a:p>
        </p:txBody>
      </p:sp>
      <p:sp>
        <p:nvSpPr>
          <p:cNvPr id="126" name="Google Shape;126;p21"/>
          <p:cNvSpPr txBox="1"/>
          <p:nvPr/>
        </p:nvSpPr>
        <p:spPr>
          <a:xfrm>
            <a:off x="4185600" y="2515363"/>
            <a:ext cx="555900" cy="21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18 (34%)</a:t>
            </a:r>
            <a:endParaRPr sz="800">
              <a:solidFill>
                <a:schemeClr val="dk2"/>
              </a:solidFill>
              <a:latin typeface="Helvetica Neue"/>
              <a:ea typeface="Helvetica Neue"/>
              <a:cs typeface="Helvetica Neue"/>
              <a:sym typeface="Helvetica Neue"/>
            </a:endParaRPr>
          </a:p>
        </p:txBody>
      </p:sp>
      <p:sp>
        <p:nvSpPr>
          <p:cNvPr id="127" name="Google Shape;127;p21"/>
          <p:cNvSpPr txBox="1"/>
          <p:nvPr/>
        </p:nvSpPr>
        <p:spPr>
          <a:xfrm>
            <a:off x="4992000" y="3330650"/>
            <a:ext cx="555900" cy="21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5 (9.4%)</a:t>
            </a:r>
            <a:endParaRPr sz="800">
              <a:solidFill>
                <a:schemeClr val="dk2"/>
              </a:solidFill>
              <a:latin typeface="Helvetica Neue"/>
              <a:ea typeface="Helvetica Neue"/>
              <a:cs typeface="Helvetica Neue"/>
              <a:sym typeface="Helvetica Neue"/>
            </a:endParaRPr>
          </a:p>
        </p:txBody>
      </p:sp>
      <p:sp>
        <p:nvSpPr>
          <p:cNvPr id="128" name="Google Shape;128;p21"/>
          <p:cNvSpPr txBox="1"/>
          <p:nvPr/>
        </p:nvSpPr>
        <p:spPr>
          <a:xfrm>
            <a:off x="5848400" y="3723325"/>
            <a:ext cx="555900" cy="2103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C0E13"/>
              </a:buClr>
              <a:buSzPts val="3000"/>
              <a:buFont typeface="Arial"/>
              <a:buNone/>
            </a:pPr>
            <a:r>
              <a:rPr lang="en" sz="800">
                <a:solidFill>
                  <a:schemeClr val="dk2"/>
                </a:solidFill>
                <a:latin typeface="Helvetica Neue"/>
                <a:ea typeface="Helvetica Neue"/>
                <a:cs typeface="Helvetica Neue"/>
                <a:sym typeface="Helvetica Neue"/>
              </a:rPr>
              <a:t>0 (0%)</a:t>
            </a:r>
            <a:endParaRPr sz="800">
              <a:solidFill>
                <a:schemeClr val="dk2"/>
              </a:solidFill>
              <a:latin typeface="Helvetica Neue"/>
              <a:ea typeface="Helvetica Neue"/>
              <a:cs typeface="Helvetica Neue"/>
              <a:sym typeface="Helvetica Neue"/>
            </a:endParaRPr>
          </a:p>
        </p:txBody>
      </p:sp>
      <p:cxnSp>
        <p:nvCxnSpPr>
          <p:cNvPr id="129" name="Google Shape;129;p21"/>
          <p:cNvCxnSpPr/>
          <p:nvPr/>
        </p:nvCxnSpPr>
        <p:spPr>
          <a:xfrm flipH="1" rot="10800000">
            <a:off x="2457689" y="2245235"/>
            <a:ext cx="4102200" cy="13200"/>
          </a:xfrm>
          <a:prstGeom prst="straightConnector1">
            <a:avLst/>
          </a:prstGeom>
          <a:noFill/>
          <a:ln cap="flat" cmpd="sng" w="9525">
            <a:solidFill>
              <a:srgbClr val="A9A9A9"/>
            </a:solidFill>
            <a:prstDash val="dot"/>
            <a:miter lim="4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2128850" y="978850"/>
            <a:ext cx="4962025" cy="344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998825" y="574275"/>
            <a:ext cx="7253400" cy="4539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EC3944"/>
              </a:buClr>
              <a:buSzPts val="4200"/>
              <a:buFont typeface="Arial"/>
              <a:buNone/>
            </a:pPr>
            <a:r>
              <a:rPr lang="en" sz="3200">
                <a:latin typeface="Helvetica Neue"/>
                <a:ea typeface="Helvetica Neue"/>
                <a:cs typeface="Helvetica Neue"/>
                <a:sym typeface="Helvetica Neue"/>
              </a:rPr>
              <a:t>You unlock the following resources:</a:t>
            </a:r>
            <a:endParaRPr sz="3200">
              <a:latin typeface="Helvetica Neue"/>
              <a:ea typeface="Helvetica Neue"/>
              <a:cs typeface="Helvetica Neue"/>
              <a:sym typeface="Helvetica Neue"/>
            </a:endParaRPr>
          </a:p>
        </p:txBody>
      </p:sp>
      <p:sp>
        <p:nvSpPr>
          <p:cNvPr id="140" name="Google Shape;140;p23"/>
          <p:cNvSpPr/>
          <p:nvPr/>
        </p:nvSpPr>
        <p:spPr>
          <a:xfrm>
            <a:off x="998825" y="1321100"/>
            <a:ext cx="390900" cy="39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41" name="Google Shape;141;p23"/>
          <p:cNvSpPr/>
          <p:nvPr/>
        </p:nvSpPr>
        <p:spPr>
          <a:xfrm>
            <a:off x="998825" y="2039624"/>
            <a:ext cx="390900" cy="39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sp>
        <p:nvSpPr>
          <p:cNvPr id="142" name="Google Shape;142;p23"/>
          <p:cNvSpPr/>
          <p:nvPr/>
        </p:nvSpPr>
        <p:spPr>
          <a:xfrm>
            <a:off x="998825" y="2758147"/>
            <a:ext cx="390900" cy="39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
        <p:nvSpPr>
          <p:cNvPr id="143" name="Google Shape;143;p23"/>
          <p:cNvSpPr txBox="1"/>
          <p:nvPr/>
        </p:nvSpPr>
        <p:spPr>
          <a:xfrm>
            <a:off x="1512825" y="1315050"/>
            <a:ext cx="5981400" cy="5322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rgbClr val="F9EFE6"/>
              </a:buClr>
              <a:buSzPts val="900"/>
              <a:buFont typeface="Arial"/>
              <a:buNone/>
            </a:pPr>
            <a:r>
              <a:rPr lang="en" sz="1200">
                <a:solidFill>
                  <a:schemeClr val="dk2"/>
                </a:solidFill>
                <a:latin typeface="Helvetica Neue"/>
                <a:ea typeface="Helvetica Neue"/>
                <a:cs typeface="Helvetica Neue"/>
                <a:sym typeface="Helvetica Neue"/>
              </a:rPr>
              <a:t>Access to the </a:t>
            </a:r>
            <a:r>
              <a:rPr b="1" i="1" lang="en" sz="1200">
                <a:solidFill>
                  <a:schemeClr val="accent5"/>
                </a:solidFill>
                <a:latin typeface="Helvetica Neue"/>
                <a:ea typeface="Helvetica Neue"/>
                <a:cs typeface="Helvetica Neue"/>
                <a:sym typeface="Helvetica Neue"/>
              </a:rPr>
              <a:t>Match Program</a:t>
            </a:r>
            <a:r>
              <a:rPr lang="en" sz="1200">
                <a:solidFill>
                  <a:schemeClr val="dk2"/>
                </a:solidFill>
                <a:latin typeface="Helvetica Neue"/>
                <a:ea typeface="Helvetica Neue"/>
                <a:cs typeface="Helvetica Neue"/>
                <a:sym typeface="Helvetica Neue"/>
              </a:rPr>
              <a:t> through the Solutions Team, who are support your job search through setting you up with interviews, talking to hiring managers, and training you on how to get your own job</a:t>
            </a:r>
            <a:endParaRPr sz="1200">
              <a:solidFill>
                <a:schemeClr val="dk2"/>
              </a:solidFill>
              <a:latin typeface="Helvetica Neue"/>
              <a:ea typeface="Helvetica Neue"/>
              <a:cs typeface="Helvetica Neue"/>
              <a:sym typeface="Helvetica Neue"/>
            </a:endParaRPr>
          </a:p>
        </p:txBody>
      </p:sp>
      <p:sp>
        <p:nvSpPr>
          <p:cNvPr id="144" name="Google Shape;144;p23"/>
          <p:cNvSpPr txBox="1"/>
          <p:nvPr/>
        </p:nvSpPr>
        <p:spPr>
          <a:xfrm>
            <a:off x="1503225" y="1973800"/>
            <a:ext cx="5991000" cy="5322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rgbClr val="F9EFE6"/>
              </a:buClr>
              <a:buSzPts val="900"/>
              <a:buFont typeface="Arial"/>
              <a:buNone/>
            </a:pPr>
            <a:r>
              <a:rPr lang="en" sz="1200">
                <a:solidFill>
                  <a:schemeClr val="dk2"/>
                </a:solidFill>
                <a:latin typeface="Helvetica Neue"/>
                <a:ea typeface="Helvetica Neue"/>
                <a:cs typeface="Helvetica Neue"/>
                <a:sym typeface="Helvetica Neue"/>
              </a:rPr>
              <a:t>Be featured on the </a:t>
            </a:r>
            <a:r>
              <a:rPr b="1" i="1" lang="en" sz="1200">
                <a:solidFill>
                  <a:schemeClr val="accent5"/>
                </a:solidFill>
                <a:latin typeface="Helvetica Neue"/>
                <a:ea typeface="Helvetica Neue"/>
                <a:cs typeface="Helvetica Neue"/>
                <a:sym typeface="Helvetica Neue"/>
              </a:rPr>
              <a:t>Showcase</a:t>
            </a:r>
            <a:r>
              <a:rPr lang="en" sz="1200">
                <a:solidFill>
                  <a:schemeClr val="dk2"/>
                </a:solidFill>
                <a:latin typeface="Helvetica Neue"/>
                <a:ea typeface="Helvetica Neue"/>
                <a:cs typeface="Helvetica Neue"/>
                <a:sym typeface="Helvetica Neue"/>
              </a:rPr>
              <a:t> landing page with your own public-facing profile. A page that both Hiring Partners and the general public have access to. </a:t>
            </a:r>
            <a:endParaRPr sz="1200">
              <a:solidFill>
                <a:schemeClr val="dk2"/>
              </a:solidFill>
              <a:latin typeface="Helvetica Neue"/>
              <a:ea typeface="Helvetica Neue"/>
              <a:cs typeface="Helvetica Neue"/>
              <a:sym typeface="Helvetica Neue"/>
            </a:endParaRPr>
          </a:p>
        </p:txBody>
      </p:sp>
      <p:sp>
        <p:nvSpPr>
          <p:cNvPr id="145" name="Google Shape;145;p23"/>
          <p:cNvSpPr txBox="1"/>
          <p:nvPr/>
        </p:nvSpPr>
        <p:spPr>
          <a:xfrm>
            <a:off x="1512833" y="2697132"/>
            <a:ext cx="5759400" cy="5322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rgbClr val="F9EFE6"/>
              </a:buClr>
              <a:buSzPts val="900"/>
              <a:buFont typeface="Arial"/>
              <a:buNone/>
            </a:pPr>
            <a:r>
              <a:rPr lang="en" sz="1200">
                <a:solidFill>
                  <a:schemeClr val="dk2"/>
                </a:solidFill>
                <a:latin typeface="Helvetica Neue"/>
                <a:ea typeface="Helvetica Neue"/>
                <a:cs typeface="Helvetica Neue"/>
                <a:sym typeface="Helvetica Neue"/>
              </a:rPr>
              <a:t>Continued </a:t>
            </a:r>
            <a:r>
              <a:rPr lang="en" sz="1200">
                <a:solidFill>
                  <a:schemeClr val="dk2"/>
                </a:solidFill>
                <a:latin typeface="Helvetica Neue"/>
                <a:ea typeface="Helvetica Neue"/>
                <a:cs typeface="Helvetica Neue"/>
                <a:sym typeface="Helvetica Neue"/>
              </a:rPr>
              <a:t>access</a:t>
            </a:r>
            <a:r>
              <a:rPr lang="en" sz="1200">
                <a:solidFill>
                  <a:schemeClr val="dk2"/>
                </a:solidFill>
                <a:latin typeface="Helvetica Neue"/>
                <a:ea typeface="Helvetica Neue"/>
                <a:cs typeface="Helvetica Neue"/>
                <a:sym typeface="Helvetica Neue"/>
              </a:rPr>
              <a:t> to expert Lambda Staff in the Lambda X program. </a:t>
            </a:r>
            <a:endParaRPr sz="1200">
              <a:solidFill>
                <a:schemeClr val="dk2"/>
              </a:solidFill>
              <a:latin typeface="Helvetica Neue"/>
              <a:ea typeface="Helvetica Neue"/>
              <a:cs typeface="Helvetica Neue"/>
              <a:sym typeface="Helvetica Neue"/>
            </a:endParaRPr>
          </a:p>
        </p:txBody>
      </p:sp>
      <p:sp>
        <p:nvSpPr>
          <p:cNvPr id="146" name="Google Shape;146;p23"/>
          <p:cNvSpPr/>
          <p:nvPr/>
        </p:nvSpPr>
        <p:spPr>
          <a:xfrm>
            <a:off x="998825" y="3443947"/>
            <a:ext cx="390900" cy="39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
        <p:nvSpPr>
          <p:cNvPr id="147" name="Google Shape;147;p23"/>
          <p:cNvSpPr txBox="1"/>
          <p:nvPr/>
        </p:nvSpPr>
        <p:spPr>
          <a:xfrm>
            <a:off x="1512833" y="3382932"/>
            <a:ext cx="5759400" cy="5322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rgbClr val="F9EFE6"/>
              </a:buClr>
              <a:buSzPts val="900"/>
              <a:buFont typeface="Arial"/>
              <a:buNone/>
            </a:pPr>
            <a:r>
              <a:rPr lang="en" sz="1200">
                <a:solidFill>
                  <a:schemeClr val="dk2"/>
                </a:solidFill>
                <a:latin typeface="Helvetica Neue"/>
                <a:ea typeface="Helvetica Neue"/>
                <a:cs typeface="Helvetica Neue"/>
                <a:sym typeface="Helvetica Neue"/>
              </a:rPr>
              <a:t>Unlimited Careers-related help and services.</a:t>
            </a:r>
            <a:r>
              <a:rPr lang="en" sz="1200">
                <a:solidFill>
                  <a:schemeClr val="dk2"/>
                </a:solidFill>
                <a:latin typeface="Helvetica Neue"/>
                <a:ea typeface="Helvetica Neue"/>
                <a:cs typeface="Helvetica Neue"/>
                <a:sym typeface="Helvetica Neue"/>
              </a:rPr>
              <a:t> </a:t>
            </a:r>
            <a:endParaRPr sz="1200">
              <a:solidFill>
                <a:schemeClr val="dk2"/>
              </a:solidFill>
              <a:latin typeface="Helvetica Neue"/>
              <a:ea typeface="Helvetica Neue"/>
              <a:cs typeface="Helvetica Neue"/>
              <a:sym typeface="Helvetica Neue"/>
            </a:endParaRPr>
          </a:p>
        </p:txBody>
      </p:sp>
      <p:sp>
        <p:nvSpPr>
          <p:cNvPr id="148" name="Google Shape;148;p23"/>
          <p:cNvSpPr/>
          <p:nvPr/>
        </p:nvSpPr>
        <p:spPr>
          <a:xfrm>
            <a:off x="998825" y="4129747"/>
            <a:ext cx="390900" cy="390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lvetica Neue"/>
                <a:ea typeface="Helvetica Neue"/>
                <a:cs typeface="Helvetica Neue"/>
                <a:sym typeface="Helvetica Neue"/>
              </a:rPr>
              <a:t>5</a:t>
            </a:r>
            <a:endParaRPr b="1">
              <a:solidFill>
                <a:srgbClr val="FFFFFF"/>
              </a:solidFill>
              <a:latin typeface="Helvetica Neue"/>
              <a:ea typeface="Helvetica Neue"/>
              <a:cs typeface="Helvetica Neue"/>
              <a:sym typeface="Helvetica Neue"/>
            </a:endParaRPr>
          </a:p>
        </p:txBody>
      </p:sp>
      <p:sp>
        <p:nvSpPr>
          <p:cNvPr id="149" name="Google Shape;149;p23"/>
          <p:cNvSpPr txBox="1"/>
          <p:nvPr/>
        </p:nvSpPr>
        <p:spPr>
          <a:xfrm>
            <a:off x="1512833" y="4068732"/>
            <a:ext cx="5759400" cy="532200"/>
          </a:xfrm>
          <a:prstGeom prst="rect">
            <a:avLst/>
          </a:prstGeom>
          <a:noFill/>
          <a:ln>
            <a:noFill/>
          </a:ln>
        </p:spPr>
        <p:txBody>
          <a:bodyPr anchorCtr="0" anchor="ctr" bIns="26775" lIns="26775" spcFirstLastPara="1" rIns="26775" wrap="square" tIns="26775">
            <a:noAutofit/>
          </a:bodyPr>
          <a:lstStyle/>
          <a:p>
            <a:pPr indent="0" lvl="0" marL="0" rtl="0" algn="l">
              <a:lnSpc>
                <a:spcPct val="115000"/>
              </a:lnSpc>
              <a:spcBef>
                <a:spcPts val="0"/>
              </a:spcBef>
              <a:spcAft>
                <a:spcPts val="0"/>
              </a:spcAft>
              <a:buClr>
                <a:srgbClr val="F9EFE6"/>
              </a:buClr>
              <a:buSzPts val="900"/>
              <a:buFont typeface="Arial"/>
              <a:buNone/>
            </a:pPr>
            <a:r>
              <a:rPr lang="en" sz="1200">
                <a:solidFill>
                  <a:schemeClr val="dk2"/>
                </a:solidFill>
                <a:latin typeface="Helvetica Neue"/>
                <a:ea typeface="Helvetica Neue"/>
                <a:cs typeface="Helvetica Neue"/>
                <a:sym typeface="Helvetica Neue"/>
              </a:rPr>
              <a:t>Unlimited technical interview support. </a:t>
            </a:r>
            <a:endParaRPr sz="1200">
              <a:solidFill>
                <a:schemeClr val="dk2"/>
              </a:solidFill>
              <a:latin typeface="Helvetica Neue"/>
              <a:ea typeface="Helvetica Neue"/>
              <a:cs typeface="Helvetica Neue"/>
              <a:sym typeface="Helvetica Neue"/>
            </a:endParaRPr>
          </a:p>
        </p:txBody>
      </p:sp>
      <p:pic>
        <p:nvPicPr>
          <p:cNvPr descr="Lambda_Stamps_goallin-red.png" id="150" name="Google Shape;150;p23"/>
          <p:cNvPicPr preferRelativeResize="0"/>
          <p:nvPr/>
        </p:nvPicPr>
        <p:blipFill rotWithShape="1">
          <a:blip r:embed="rId3">
            <a:alphaModFix/>
          </a:blip>
          <a:srcRect b="0" l="0" r="0" t="0"/>
          <a:stretch/>
        </p:blipFill>
        <p:spPr>
          <a:xfrm>
            <a:off x="7965196" y="3981264"/>
            <a:ext cx="1023529" cy="10235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4" name="Shape 154"/>
        <p:cNvGrpSpPr/>
        <p:nvPr/>
      </p:nvGrpSpPr>
      <p:grpSpPr>
        <a:xfrm>
          <a:off x="0" y="0"/>
          <a:ext cx="0" cy="0"/>
          <a:chOff x="0" y="0"/>
          <a:chExt cx="0" cy="0"/>
        </a:xfrm>
      </p:grpSpPr>
      <p:sp>
        <p:nvSpPr>
          <p:cNvPr id="155" name="Google Shape;155;p24"/>
          <p:cNvSpPr txBox="1"/>
          <p:nvPr>
            <p:ph idx="4294967295" type="ctrTitle"/>
          </p:nvPr>
        </p:nvSpPr>
        <p:spPr>
          <a:xfrm>
            <a:off x="418749" y="1960200"/>
            <a:ext cx="4145100" cy="1223100"/>
          </a:xfrm>
          <a:prstGeom prst="rect">
            <a:avLst/>
          </a:prstGeom>
          <a:noFill/>
          <a:ln>
            <a:noFill/>
          </a:ln>
        </p:spPr>
        <p:txBody>
          <a:bodyPr anchorCtr="0" anchor="ctr" bIns="26775" lIns="26775" spcFirstLastPara="1" rIns="26775" wrap="square" tIns="26775">
            <a:noAutofit/>
          </a:bodyPr>
          <a:lstStyle/>
          <a:p>
            <a:pPr indent="0" lvl="0" marL="0" marR="0" rtl="0" algn="l">
              <a:lnSpc>
                <a:spcPct val="80000"/>
              </a:lnSpc>
              <a:spcBef>
                <a:spcPts val="0"/>
              </a:spcBef>
              <a:spcAft>
                <a:spcPts val="0"/>
              </a:spcAft>
              <a:buClr>
                <a:srgbClr val="F9EFE6"/>
              </a:buClr>
              <a:buSzPts val="4100"/>
              <a:buFont typeface="Arial"/>
              <a:buNone/>
            </a:pPr>
            <a:r>
              <a:rPr lang="en" sz="4100"/>
              <a:t>Way to go Azra! </a:t>
            </a:r>
            <a:r>
              <a:rPr i="0" lang="en" sz="4100" u="none" cap="none" strike="noStrike">
                <a:latin typeface="Adamina"/>
                <a:ea typeface="Adamina"/>
                <a:cs typeface="Adamina"/>
                <a:sym typeface="Adamina"/>
              </a:rPr>
              <a:t> </a:t>
            </a:r>
            <a:endParaRPr sz="500">
              <a:latin typeface="Adamina"/>
              <a:ea typeface="Adamina"/>
              <a:cs typeface="Adamina"/>
              <a:sym typeface="Adamina"/>
            </a:endParaRPr>
          </a:p>
        </p:txBody>
      </p:sp>
      <p:pic>
        <p:nvPicPr>
          <p:cNvPr id="156" name="Google Shape;156;p24"/>
          <p:cNvPicPr preferRelativeResize="0"/>
          <p:nvPr/>
        </p:nvPicPr>
        <p:blipFill>
          <a:blip r:embed="rId3">
            <a:alphaModFix/>
          </a:blip>
          <a:stretch>
            <a:fillRect/>
          </a:stretch>
        </p:blipFill>
        <p:spPr>
          <a:xfrm>
            <a:off x="4814425" y="264163"/>
            <a:ext cx="3534424" cy="4615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60" name="Shape 160"/>
        <p:cNvGrpSpPr/>
        <p:nvPr/>
      </p:nvGrpSpPr>
      <p:grpSpPr>
        <a:xfrm>
          <a:off x="0" y="0"/>
          <a:ext cx="0" cy="0"/>
          <a:chOff x="0" y="0"/>
          <a:chExt cx="0" cy="0"/>
        </a:xfrm>
      </p:grpSpPr>
      <p:sp>
        <p:nvSpPr>
          <p:cNvPr id="161" name="Google Shape;161;p25"/>
          <p:cNvSpPr txBox="1"/>
          <p:nvPr>
            <p:ph idx="4294967295" type="ctrTitle"/>
          </p:nvPr>
        </p:nvSpPr>
        <p:spPr>
          <a:xfrm>
            <a:off x="868600" y="769436"/>
            <a:ext cx="5518500" cy="1415700"/>
          </a:xfrm>
          <a:prstGeom prst="rect">
            <a:avLst/>
          </a:prstGeom>
          <a:noFill/>
          <a:ln>
            <a:noFill/>
          </a:ln>
        </p:spPr>
        <p:txBody>
          <a:bodyPr anchorCtr="0" anchor="b" bIns="26775" lIns="26775" spcFirstLastPara="1" rIns="26775" wrap="square" tIns="26775">
            <a:noAutofit/>
          </a:bodyPr>
          <a:lstStyle/>
          <a:p>
            <a:pPr indent="0" lvl="0" marL="0" marR="0" rtl="0" algn="l">
              <a:lnSpc>
                <a:spcPct val="100000"/>
              </a:lnSpc>
              <a:spcBef>
                <a:spcPts val="0"/>
              </a:spcBef>
              <a:spcAft>
                <a:spcPts val="0"/>
              </a:spcAft>
              <a:buClr>
                <a:srgbClr val="F9EFE6"/>
              </a:buClr>
              <a:buSzPts val="4300"/>
              <a:buFont typeface="Arial"/>
              <a:buNone/>
            </a:pPr>
            <a:r>
              <a:rPr lang="en" sz="4300">
                <a:solidFill>
                  <a:schemeClr val="lt2"/>
                </a:solidFill>
              </a:rPr>
              <a:t>How do I get endorsed?</a:t>
            </a:r>
            <a:endParaRPr sz="500">
              <a:solidFill>
                <a:schemeClr val="lt2"/>
              </a:solidFill>
              <a:latin typeface="Adamina"/>
              <a:ea typeface="Adamina"/>
              <a:cs typeface="Adamina"/>
              <a:sym typeface="Adamina"/>
            </a:endParaRPr>
          </a:p>
        </p:txBody>
      </p:sp>
      <p:pic>
        <p:nvPicPr>
          <p:cNvPr descr="Lambda-Logo-Chalk.png" id="162" name="Google Shape;162;p25"/>
          <p:cNvPicPr preferRelativeResize="0"/>
          <p:nvPr/>
        </p:nvPicPr>
        <p:blipFill rotWithShape="1">
          <a:blip r:embed="rId3">
            <a:alphaModFix/>
          </a:blip>
          <a:srcRect b="0" l="0" r="0" t="0"/>
          <a:stretch/>
        </p:blipFill>
        <p:spPr>
          <a:xfrm>
            <a:off x="7205149" y="4383086"/>
            <a:ext cx="1274004" cy="3324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EC3944"/>
      </a:dk1>
      <a:lt1>
        <a:srgbClr val="FFFFFF"/>
      </a:lt1>
      <a:dk2>
        <a:srgbClr val="1B212C"/>
      </a:dk2>
      <a:lt2>
        <a:srgbClr val="F9EFE6"/>
      </a:lt2>
      <a:accent1>
        <a:srgbClr val="34476A"/>
      </a:accent1>
      <a:accent2>
        <a:srgbClr val="27C497"/>
      </a:accent2>
      <a:accent3>
        <a:srgbClr val="F6D04C"/>
      </a:accent3>
      <a:accent4>
        <a:srgbClr val="F56B73"/>
      </a:accent4>
      <a:accent5>
        <a:srgbClr val="4571C9"/>
      </a:accent5>
      <a:accent6>
        <a:srgbClr val="BC1A23"/>
      </a:accent6>
      <a:hlink>
        <a:srgbClr val="0C0E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